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67" r:id="rId3"/>
    <p:sldId id="277" r:id="rId4"/>
    <p:sldId id="273" r:id="rId5"/>
    <p:sldId id="319" r:id="rId6"/>
    <p:sldId id="324" r:id="rId7"/>
    <p:sldId id="329" r:id="rId8"/>
    <p:sldId id="328" r:id="rId9"/>
    <p:sldId id="336" r:id="rId10"/>
    <p:sldId id="337" r:id="rId11"/>
    <p:sldId id="270" r:id="rId12"/>
    <p:sldId id="262" r:id="rId13"/>
    <p:sldId id="289" r:id="rId14"/>
    <p:sldId id="304" r:id="rId15"/>
    <p:sldId id="301" r:id="rId16"/>
    <p:sldId id="295" r:id="rId17"/>
    <p:sldId id="299" r:id="rId18"/>
    <p:sldId id="300" r:id="rId19"/>
    <p:sldId id="310" r:id="rId20"/>
    <p:sldId id="292" r:id="rId21"/>
    <p:sldId id="258" r:id="rId22"/>
    <p:sldId id="332" r:id="rId23"/>
    <p:sldId id="276" r:id="rId24"/>
    <p:sldId id="285" r:id="rId25"/>
    <p:sldId id="330" r:id="rId26"/>
    <p:sldId id="320" r:id="rId27"/>
    <p:sldId id="331" r:id="rId28"/>
    <p:sldId id="316" r:id="rId29"/>
    <p:sldId id="334" r:id="rId30"/>
    <p:sldId id="335" r:id="rId31"/>
    <p:sldId id="333" r:id="rId32"/>
    <p:sldId id="311" r:id="rId33"/>
    <p:sldId id="307" r:id="rId34"/>
    <p:sldId id="32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5" autoAdjust="0"/>
    <p:restoredTop sz="94660"/>
  </p:normalViewPr>
  <p:slideViewPr>
    <p:cSldViewPr>
      <p:cViewPr varScale="1">
        <p:scale>
          <a:sx n="75" d="100"/>
          <a:sy n="75" d="100"/>
        </p:scale>
        <p:origin x="-94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5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BED66E-DB7C-458A-83C4-5A3C649A1709}" type="datetimeFigureOut">
              <a:rPr lang="en-US" smtClean="0"/>
              <a:pPr/>
              <a:t>8/17/2010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DE9D72-CCC4-4EC5-9B24-06CF7CE0B7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Snow and ice regimes are sensitive to small temperature increases which can lead to subsequent amplification of the signal, are processes that could contribute to unusually large and rapid climate change in the Arctic.</a:t>
            </a:r>
          </a:p>
          <a:p>
            <a:r>
              <a:rPr lang="en-US" baseline="0" dirty="0" smtClean="0"/>
              <a:t>Sea Ice acts as a refrigerator for the atmosphere but greenhouse gases trap the radiated heat. </a:t>
            </a:r>
          </a:p>
          <a:p>
            <a:r>
              <a:rPr lang="en-US" baseline="0" dirty="0" smtClean="0"/>
              <a:t>Warmer atmosphere melts sea ice, heat absorbed by the ocean, then radiated back from the open water to the atmosphere in the fall. Atmosphere is thin, little evaporation. Affects land temperatures.  +4 </a:t>
            </a:r>
            <a:r>
              <a:rPr lang="en-US" baseline="0" dirty="0" err="1" smtClean="0"/>
              <a:t>degs</a:t>
            </a:r>
            <a:r>
              <a:rPr lang="en-US" baseline="0" dirty="0" smtClean="0"/>
              <a:t>. C. above average in fall, 2008</a:t>
            </a:r>
            <a:br>
              <a:rPr lang="en-US" baseline="0" dirty="0" smtClean="0"/>
            </a:br>
            <a:endParaRPr lang="en-US" dirty="0"/>
          </a:p>
        </p:txBody>
      </p:sp>
      <p:sp>
        <p:nvSpPr>
          <p:cNvPr id="4" name="Slide Number Placeholder 3"/>
          <p:cNvSpPr>
            <a:spLocks noGrp="1"/>
          </p:cNvSpPr>
          <p:nvPr>
            <p:ph type="sldNum" sz="quarter" idx="10"/>
          </p:nvPr>
        </p:nvSpPr>
        <p:spPr/>
        <p:txBody>
          <a:bodyPr/>
          <a:lstStyle/>
          <a:p>
            <a:fld id="{ACDE9D72-CCC4-4EC5-9B24-06CF7CE0B79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15364" name="Slide Number Placeholder 3"/>
          <p:cNvSpPr>
            <a:spLocks noGrp="1"/>
          </p:cNvSpPr>
          <p:nvPr>
            <p:ph type="sldNum" sz="quarter" idx="5"/>
          </p:nvPr>
        </p:nvSpPr>
        <p:spPr/>
        <p:txBody>
          <a:bodyPr/>
          <a:lstStyle/>
          <a:p>
            <a:pPr>
              <a:defRPr/>
            </a:pPr>
            <a:fld id="{6A7C49B0-C951-4DF7-A5DF-BC52A6BD5E61}" type="slidenum">
              <a:rPr lang="en-US" smtClean="0"/>
              <a:pPr>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D1254F-C454-457E-99DB-B9EB305DBBA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Location of ice trails integrates knowledge about ease of travel, safety, stability, and persistence through the season </a:t>
            </a:r>
            <a:endParaRPr lang="en-US" dirty="0"/>
          </a:p>
        </p:txBody>
      </p:sp>
      <p:sp>
        <p:nvSpPr>
          <p:cNvPr id="4" name="Slide Number Placeholder 3"/>
          <p:cNvSpPr>
            <a:spLocks noGrp="1"/>
          </p:cNvSpPr>
          <p:nvPr>
            <p:ph type="sldNum" sz="quarter" idx="10"/>
          </p:nvPr>
        </p:nvSpPr>
        <p:spPr/>
        <p:txBody>
          <a:bodyPr/>
          <a:lstStyle/>
          <a:p>
            <a:fld id="{ACDE9D72-CCC4-4EC5-9B24-06CF7CE0B79A}"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DE9D72-CCC4-4EC5-9B24-06CF7CE0B79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7" name="Slide Number Placeholder 26"/>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Rectangle 6"/>
          <p:cNvSpPr>
            <a:spLocks noGrp="1" noChangeArrowheads="1"/>
          </p:cNvSpPr>
          <p:nvPr>
            <p:ph type="ftr" sz="quarter" idx="11"/>
          </p:nvPr>
        </p:nvSpPr>
        <p:spPr>
          <a:xfrm>
            <a:off x="2667000" y="6356350"/>
            <a:ext cx="3352800" cy="365125"/>
          </a:xfrm>
          <a:prstGeom prst="rect">
            <a:avLst/>
          </a:prstGeom>
        </p:spPr>
        <p:txBody>
          <a:bodyPr/>
          <a:lstStyle>
            <a:lvl1pPr>
              <a:defRPr/>
            </a:lvl1pPr>
          </a:lstStyle>
          <a:p>
            <a:pPr>
              <a:defRPr/>
            </a:pPr>
            <a:endParaRPr lang="en-US"/>
          </a:p>
        </p:txBody>
      </p:sp>
      <p:sp>
        <p:nvSpPr>
          <p:cNvPr id="5" name="Rectangle 7"/>
          <p:cNvSpPr>
            <a:spLocks noGrp="1" noChangeArrowheads="1"/>
          </p:cNvSpPr>
          <p:nvPr>
            <p:ph type="sldNum" sz="quarter" idx="12"/>
          </p:nvPr>
        </p:nvSpPr>
        <p:spPr>
          <a:xfrm>
            <a:off x="7924800" y="6356350"/>
            <a:ext cx="762000" cy="365125"/>
          </a:xfrm>
          <a:prstGeom prst="rect">
            <a:avLst/>
          </a:prstGeom>
        </p:spPr>
        <p:txBody>
          <a:bodyPr/>
          <a:lstStyle>
            <a:lvl1pPr>
              <a:defRPr/>
            </a:lvl1pPr>
          </a:lstStyle>
          <a:p>
            <a:pPr>
              <a:defRPr/>
            </a:pPr>
            <a:fld id="{9F8DC4A1-3345-433E-B518-C2334A2C436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8" name="Footer Placeholder 7"/>
          <p:cNvSpPr>
            <a:spLocks noGrp="1"/>
          </p:cNvSpPr>
          <p:nvPr>
            <p:ph type="ftr" sz="quarter" idx="11"/>
          </p:nvPr>
        </p:nvSpPr>
        <p:spPr>
          <a:xfrm>
            <a:off x="2667000" y="6356350"/>
            <a:ext cx="3352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4" name="Footer Placeholder 3"/>
          <p:cNvSpPr>
            <a:spLocks noGrp="1"/>
          </p:cNvSpPr>
          <p:nvPr>
            <p:ph type="ftr" sz="quarter" idx="11"/>
          </p:nvPr>
        </p:nvSpPr>
        <p:spPr>
          <a:xfrm>
            <a:off x="2667000" y="6356350"/>
            <a:ext cx="3352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3" name="Footer Placeholder 2"/>
          <p:cNvSpPr>
            <a:spLocks noGrp="1"/>
          </p:cNvSpPr>
          <p:nvPr>
            <p:ph type="ftr" sz="quarter" idx="11"/>
          </p:nvPr>
        </p:nvSpPr>
        <p:spPr>
          <a:xfrm>
            <a:off x="2667000" y="6356350"/>
            <a:ext cx="3352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924800" y="6356350"/>
            <a:ext cx="762000" cy="365125"/>
          </a:xfrm>
          <a:prstGeom prst="rect">
            <a:avLst/>
          </a:prstGeom>
        </p:spPr>
        <p:txBody>
          <a:bodyPr/>
          <a:lstStyle/>
          <a:p>
            <a:fld id="{1E481386-69BF-46A2-ABAD-92EA18A2F4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E187FEA-DDBC-4E3D-AA85-B60A75EB0478}" type="datetimeFigureOut">
              <a:rPr lang="en-US" smtClean="0"/>
              <a:pPr/>
              <a:t>8/17/2010</a:t>
            </a:fld>
            <a:endParaRPr lang="en-US"/>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077200" y="6356350"/>
            <a:ext cx="609600" cy="365125"/>
          </a:xfrm>
          <a:prstGeom prst="rect">
            <a:avLst/>
          </a:prstGeom>
        </p:spPr>
        <p:txBody>
          <a:bodyPr/>
          <a:lstStyle/>
          <a:p>
            <a:fld id="{1E481386-69BF-46A2-ABAD-92EA18A2F44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26" name="Picture 2"/>
          <p:cNvPicPr>
            <a:picLocks noChangeAspect="1" noChangeArrowheads="1"/>
          </p:cNvPicPr>
          <p:nvPr userDrawn="1"/>
        </p:nvPicPr>
        <p:blipFill>
          <a:blip r:embed="rId14" cstate="print"/>
          <a:srcRect/>
          <a:stretch>
            <a:fillRect/>
          </a:stretch>
        </p:blipFill>
        <p:spPr bwMode="auto">
          <a:xfrm>
            <a:off x="457200" y="5867400"/>
            <a:ext cx="1117600" cy="838200"/>
          </a:xfrm>
          <a:prstGeom prst="rect">
            <a:avLst/>
          </a:prstGeom>
          <a:noFill/>
          <a:ln w="9525">
            <a:noFill/>
            <a:miter lim="800000"/>
            <a:headEnd/>
            <a:tailEnd/>
          </a:ln>
        </p:spPr>
      </p:pic>
      <p:sp>
        <p:nvSpPr>
          <p:cNvPr id="27" name="Rectangle 26"/>
          <p:cNvSpPr/>
          <p:nvPr userDrawn="1"/>
        </p:nvSpPr>
        <p:spPr>
          <a:xfrm>
            <a:off x="1600200" y="5943600"/>
            <a:ext cx="2209800" cy="584775"/>
          </a:xfrm>
          <a:prstGeom prst="rect">
            <a:avLst/>
          </a:prstGeom>
        </p:spPr>
        <p:txBody>
          <a:bodyPr wrap="square">
            <a:spAutoFit/>
          </a:bodyPr>
          <a:lstStyle/>
          <a:p>
            <a:r>
              <a:rPr lang="en-US" sz="3200" dirty="0" smtClean="0">
                <a:solidFill>
                  <a:srgbClr val="0070C0"/>
                </a:solidFill>
                <a:effectLst>
                  <a:outerShdw blurRad="38100" dist="38100" dir="2700000" algn="tl">
                    <a:srgbClr val="000000">
                      <a:alpha val="43137"/>
                    </a:srgbClr>
                  </a:outerShdw>
                </a:effectLst>
                <a:latin typeface="+mj-lt"/>
              </a:rPr>
              <a:t>  Alaska </a:t>
            </a:r>
            <a:endParaRPr lang="en-US" sz="3200" dirty="0">
              <a:effectLst>
                <a:outerShdw blurRad="38100" dist="38100" dir="2700000" algn="tl">
                  <a:srgbClr val="000000">
                    <a:alpha val="43137"/>
                  </a:srgbClr>
                </a:outerShdw>
              </a:effectLst>
              <a:latin typeface="+mj-lt"/>
            </a:endParaRPr>
          </a:p>
        </p:txBody>
      </p:sp>
      <p:sp>
        <p:nvSpPr>
          <p:cNvPr id="28" name="Rectangle 27"/>
          <p:cNvSpPr/>
          <p:nvPr userDrawn="1"/>
        </p:nvSpPr>
        <p:spPr>
          <a:xfrm>
            <a:off x="1600200" y="6400800"/>
            <a:ext cx="1940596" cy="276999"/>
          </a:xfrm>
          <a:prstGeom prst="rect">
            <a:avLst/>
          </a:prstGeom>
        </p:spPr>
        <p:txBody>
          <a:bodyPr wrap="none">
            <a:spAutoFit/>
          </a:bodyPr>
          <a:lstStyle/>
          <a:p>
            <a:r>
              <a:rPr lang="en-US" sz="1200" b="1" dirty="0" smtClean="0">
                <a:latin typeface="+mj-lt"/>
              </a:rPr>
              <a:t>People, Ocean, and Climate</a:t>
            </a:r>
            <a:endParaRPr lang="en-US" sz="1200" b="1" dirty="0">
              <a:latin typeface="+mj-l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1.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oleObject" Target="../embeddings/oleObject1.bin"/><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00200"/>
            <a:ext cx="7851648" cy="1828800"/>
          </a:xfrm>
        </p:spPr>
        <p:txBody>
          <a:bodyPr>
            <a:normAutofit fontScale="90000"/>
          </a:bodyPr>
          <a:lstStyle/>
          <a:p>
            <a:pPr algn="ctr"/>
            <a:r>
              <a:rPr lang="en-US" dirty="0" smtClean="0"/>
              <a:t>Strategies for Culturally-Relevant  Education about a Changing Ocean</a:t>
            </a:r>
            <a:endParaRPr lang="en-US" dirty="0"/>
          </a:p>
        </p:txBody>
      </p:sp>
      <p:sp>
        <p:nvSpPr>
          <p:cNvPr id="5" name="Subtitle 2"/>
          <p:cNvSpPr txBox="1">
            <a:spLocks/>
          </p:cNvSpPr>
          <p:nvPr/>
        </p:nvSpPr>
        <p:spPr>
          <a:xfrm>
            <a:off x="0" y="4114800"/>
            <a:ext cx="9144000" cy="1981200"/>
          </a:xfrm>
          <a:prstGeom prst="rect">
            <a:avLst/>
          </a:prstGeom>
        </p:spPr>
        <p:txBody>
          <a:bodyPr vert="horz" lIns="0" rIns="18288">
            <a:normAutofit/>
          </a:bodyPr>
          <a:lstStyle/>
          <a:p>
            <a:pPr marL="0" marR="4572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400" b="0" i="0" u="none" strike="noStrike" kern="1200" cap="none" spc="0" normalizeH="0" baseline="0" noProof="0" smtClean="0">
                <a:ln>
                  <a:noFill/>
                </a:ln>
                <a:solidFill>
                  <a:schemeClr val="tx1"/>
                </a:solidFill>
                <a:effectLst/>
                <a:uLnTx/>
                <a:uFillTx/>
                <a:latin typeface="+mn-lt"/>
                <a:ea typeface="+mn-ea"/>
                <a:cs typeface="+mn-cs"/>
              </a:rPr>
              <a:t> </a:t>
            </a:r>
            <a:endParaRPr kumimoji="0" lang="en-US" sz="4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TextBox 9"/>
          <p:cNvSpPr txBox="1"/>
          <p:nvPr/>
        </p:nvSpPr>
        <p:spPr>
          <a:xfrm>
            <a:off x="0" y="4038600"/>
            <a:ext cx="9144000" cy="461665"/>
          </a:xfrm>
          <a:prstGeom prst="rect">
            <a:avLst/>
          </a:prstGeom>
          <a:noFill/>
        </p:spPr>
        <p:txBody>
          <a:bodyPr wrap="square" rtlCol="0">
            <a:spAutoFit/>
          </a:bodyPr>
          <a:lstStyle/>
          <a:p>
            <a:pPr algn="ctr"/>
            <a:r>
              <a:rPr lang="en-US" sz="2400" dirty="0" smtClean="0"/>
              <a:t>Marilyn Sigman and Nora Deans</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a:t>
            </a:r>
            <a:endParaRPr lang="en-US" dirty="0"/>
          </a:p>
        </p:txBody>
      </p:sp>
      <p:pic>
        <p:nvPicPr>
          <p:cNvPr id="3" name="Picture 2" descr="villagescience.jpg"/>
          <p:cNvPicPr>
            <a:picLocks noChangeAspect="1"/>
          </p:cNvPicPr>
          <p:nvPr/>
        </p:nvPicPr>
        <p:blipFill>
          <a:blip r:embed="rId3" cstate="print"/>
          <a:stretch>
            <a:fillRect/>
          </a:stretch>
        </p:blipFill>
        <p:spPr>
          <a:xfrm>
            <a:off x="5334000" y="2819400"/>
            <a:ext cx="2355273" cy="3048000"/>
          </a:xfrm>
          <a:prstGeom prst="rect">
            <a:avLst/>
          </a:prstGeom>
        </p:spPr>
      </p:pic>
      <p:sp>
        <p:nvSpPr>
          <p:cNvPr id="4" name="TextBox 3"/>
          <p:cNvSpPr txBox="1"/>
          <p:nvPr/>
        </p:nvSpPr>
        <p:spPr>
          <a:xfrm>
            <a:off x="5257800" y="2209800"/>
            <a:ext cx="2495683" cy="369332"/>
          </a:xfrm>
          <a:prstGeom prst="rect">
            <a:avLst/>
          </a:prstGeom>
          <a:noFill/>
        </p:spPr>
        <p:txBody>
          <a:bodyPr wrap="none" rtlCol="0">
            <a:spAutoFit/>
          </a:bodyPr>
          <a:lstStyle/>
          <a:p>
            <a:r>
              <a:rPr lang="en-US" b="1" dirty="0" smtClean="0"/>
              <a:t>“Alaska Bush” culture</a:t>
            </a:r>
            <a:endParaRPr lang="en-US" b="1" dirty="0"/>
          </a:p>
        </p:txBody>
      </p:sp>
      <p:pic>
        <p:nvPicPr>
          <p:cNvPr id="5" name="Picture 4" descr="whalers.jpg"/>
          <p:cNvPicPr>
            <a:picLocks noChangeAspect="1"/>
          </p:cNvPicPr>
          <p:nvPr/>
        </p:nvPicPr>
        <p:blipFill>
          <a:blip r:embed="rId4" cstate="print"/>
          <a:stretch>
            <a:fillRect/>
          </a:stretch>
        </p:blipFill>
        <p:spPr>
          <a:xfrm>
            <a:off x="1600200" y="3124200"/>
            <a:ext cx="2704011" cy="2057400"/>
          </a:xfrm>
          <a:prstGeom prst="rect">
            <a:avLst/>
          </a:prstGeom>
        </p:spPr>
      </p:pic>
      <p:sp>
        <p:nvSpPr>
          <p:cNvPr id="6" name="TextBox 5"/>
          <p:cNvSpPr txBox="1"/>
          <p:nvPr/>
        </p:nvSpPr>
        <p:spPr>
          <a:xfrm>
            <a:off x="1600200" y="2209800"/>
            <a:ext cx="2629822" cy="646331"/>
          </a:xfrm>
          <a:prstGeom prst="rect">
            <a:avLst/>
          </a:prstGeom>
          <a:noFill/>
        </p:spPr>
        <p:txBody>
          <a:bodyPr wrap="none" rtlCol="0">
            <a:spAutoFit/>
          </a:bodyPr>
          <a:lstStyle/>
          <a:p>
            <a:pPr algn="ctr"/>
            <a:r>
              <a:rPr lang="en-US" b="1" dirty="0" smtClean="0"/>
              <a:t>Alaska Native Cultures</a:t>
            </a:r>
          </a:p>
          <a:p>
            <a:pPr algn="ctr"/>
            <a:r>
              <a:rPr lang="en-US" b="1" dirty="0" smtClean="0"/>
              <a:t>Indigenous Culture</a:t>
            </a:r>
            <a:r>
              <a:rPr lang="en-US" dirty="0" smtClean="0"/>
              <a:t>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Two Ways </a:t>
            </a:r>
            <a:r>
              <a:rPr lang="en-US" dirty="0" smtClean="0"/>
              <a:t>of Knowing</a:t>
            </a:r>
            <a:endParaRPr lang="en-US" dirty="0"/>
          </a:p>
        </p:txBody>
      </p:sp>
      <p:sp>
        <p:nvSpPr>
          <p:cNvPr id="3" name="Content Placeholder 2"/>
          <p:cNvSpPr>
            <a:spLocks noGrp="1"/>
          </p:cNvSpPr>
          <p:nvPr>
            <p:ph idx="1"/>
          </p:nvPr>
        </p:nvSpPr>
        <p:spPr>
          <a:xfrm>
            <a:off x="457200" y="1524000"/>
            <a:ext cx="8229600" cy="4389120"/>
          </a:xfrm>
        </p:spPr>
        <p:txBody>
          <a:bodyPr>
            <a:normAutofit/>
          </a:bodyPr>
          <a:lstStyle/>
          <a:p>
            <a:r>
              <a:rPr lang="en-US" dirty="0" smtClean="0"/>
              <a:t>Western science</a:t>
            </a:r>
          </a:p>
          <a:p>
            <a:pPr>
              <a:buNone/>
            </a:pPr>
            <a:endParaRPr lang="en-US" dirty="0" smtClean="0"/>
          </a:p>
          <a:p>
            <a:r>
              <a:rPr lang="en-US" dirty="0" smtClean="0"/>
              <a:t>Place-based Knowledge</a:t>
            </a:r>
          </a:p>
          <a:p>
            <a:pPr lvl="1"/>
            <a:r>
              <a:rPr lang="en-US" dirty="0" smtClean="0"/>
              <a:t>Traditional Knowledge  or Indigenous Knowledge and Wisdom</a:t>
            </a:r>
          </a:p>
          <a:p>
            <a:pPr lvl="1"/>
            <a:r>
              <a:rPr lang="en-US" dirty="0" smtClean="0"/>
              <a:t>Local Knowledge</a:t>
            </a:r>
          </a:p>
          <a:p>
            <a:pPr lvl="1"/>
            <a:r>
              <a:rPr lang="en-US" dirty="0" smtClean="0"/>
              <a:t>Sense of Place (over a long-time period) </a:t>
            </a:r>
          </a:p>
          <a:p>
            <a:pPr lvl="1">
              <a:buNone/>
            </a:pPr>
            <a:r>
              <a:rPr lang="en-US" dirty="0" smtClean="0"/>
              <a:t>   “Information, understanding and wisdom accumulated over time based on experience and often shared within a group or community”</a:t>
            </a:r>
          </a:p>
          <a:p>
            <a:pPr lvl="1">
              <a:buNone/>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29600" cy="1143000"/>
          </a:xfrm>
        </p:spPr>
        <p:txBody>
          <a:bodyPr/>
          <a:lstStyle/>
          <a:p>
            <a:pPr algn="ctr"/>
            <a:r>
              <a:rPr lang="en-US" dirty="0" smtClean="0"/>
              <a:t>Scientific Knowledge</a:t>
            </a:r>
            <a:endParaRPr lang="en-US" dirty="0"/>
          </a:p>
        </p:txBody>
      </p:sp>
      <p:sp>
        <p:nvSpPr>
          <p:cNvPr id="3" name="Content Placeholder 2"/>
          <p:cNvSpPr>
            <a:spLocks noGrp="1"/>
          </p:cNvSpPr>
          <p:nvPr>
            <p:ph idx="1"/>
          </p:nvPr>
        </p:nvSpPr>
        <p:spPr>
          <a:xfrm>
            <a:off x="457200" y="1371600"/>
            <a:ext cx="8382000" cy="5029200"/>
          </a:xfrm>
        </p:spPr>
        <p:txBody>
          <a:bodyPr>
            <a:noAutofit/>
          </a:bodyPr>
          <a:lstStyle/>
          <a:p>
            <a:endParaRPr lang="en-US" sz="2800" dirty="0" smtClean="0"/>
          </a:p>
          <a:p>
            <a:r>
              <a:rPr lang="en-US" sz="2800" dirty="0" smtClean="0"/>
              <a:t>Requires a rigorous method of inquiry and standards of validity that are consensus-based.</a:t>
            </a:r>
          </a:p>
          <a:p>
            <a:r>
              <a:rPr lang="en-US" sz="2800" dirty="0" smtClean="0"/>
              <a:t>P</a:t>
            </a:r>
            <a:r>
              <a:rPr lang="en-US" sz="2800" dirty="0" smtClean="0"/>
              <a:t>rovides </a:t>
            </a:r>
            <a:r>
              <a:rPr lang="en-US" sz="2800" dirty="0" smtClean="0"/>
              <a:t>a way to marshal  evidence of environmental change and the rate of  change. </a:t>
            </a:r>
          </a:p>
          <a:p>
            <a:r>
              <a:rPr lang="en-US" sz="2800" dirty="0" smtClean="0"/>
              <a:t>Can p</a:t>
            </a:r>
            <a:r>
              <a:rPr lang="en-US" sz="2800" dirty="0" smtClean="0"/>
              <a:t>rovide </a:t>
            </a:r>
            <a:r>
              <a:rPr lang="en-US" sz="2800" dirty="0" smtClean="0"/>
              <a:t>conceptual understandings about complex and interrelated processes. </a:t>
            </a:r>
            <a:endParaRPr lang="en-US" sz="2800" dirty="0" smtClean="0"/>
          </a:p>
          <a:p>
            <a:r>
              <a:rPr lang="en-US" sz="2800" dirty="0" smtClean="0"/>
              <a:t>Can</a:t>
            </a:r>
            <a:r>
              <a:rPr lang="en-US" sz="2800" dirty="0" smtClean="0"/>
              <a:t>not </a:t>
            </a:r>
            <a:r>
              <a:rPr lang="en-US" sz="2800" dirty="0" smtClean="0"/>
              <a:t>“prove “ anything or </a:t>
            </a:r>
            <a:r>
              <a:rPr lang="en-US" sz="2800" dirty="0" smtClean="0"/>
              <a:t>result in </a:t>
            </a:r>
            <a:r>
              <a:rPr lang="en-US" sz="2800" dirty="0" smtClean="0"/>
              <a:t>absolute truth or 100% certainty. </a:t>
            </a:r>
          </a:p>
          <a:p>
            <a:pPr>
              <a:buNone/>
            </a:pPr>
            <a:r>
              <a:rPr lang="en-US" sz="2800" dirty="0" smtClean="0"/>
              <a:t/>
            </a:r>
            <a:br>
              <a:rPr lang="en-US" sz="2800" dirty="0" smtClean="0"/>
            </a:br>
            <a:endParaRPr lang="en-US" sz="2800" dirty="0" smtClean="0"/>
          </a:p>
          <a:p>
            <a:pPr>
              <a:buNone/>
            </a:pPr>
            <a:endParaRPr lang="en-US" sz="2800" dirty="0" smtClean="0"/>
          </a:p>
          <a:p>
            <a:pPr>
              <a:buNone/>
            </a:pPr>
            <a:r>
              <a:rPr lang="en-US" sz="2800" dirty="0" smtClean="0"/>
              <a:t/>
            </a:r>
            <a:br>
              <a:rPr lang="en-US" sz="2800" dirty="0" smtClean="0"/>
            </a:br>
            <a:endParaRPr lang="en-US" sz="2800" dirty="0" smtClean="0"/>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Place-based Knowledge</a:t>
            </a:r>
            <a:endParaRPr lang="en-US" dirty="0"/>
          </a:p>
        </p:txBody>
      </p:sp>
      <p:sp>
        <p:nvSpPr>
          <p:cNvPr id="3" name="Content Placeholder 2"/>
          <p:cNvSpPr>
            <a:spLocks noGrp="1"/>
          </p:cNvSpPr>
          <p:nvPr>
            <p:ph idx="1"/>
          </p:nvPr>
        </p:nvSpPr>
        <p:spPr/>
        <p:txBody>
          <a:bodyPr/>
          <a:lstStyle/>
          <a:p>
            <a:r>
              <a:rPr lang="en-US" dirty="0" smtClean="0"/>
              <a:t>Is personal and often anecdotal or qualitative</a:t>
            </a:r>
          </a:p>
          <a:p>
            <a:r>
              <a:rPr lang="en-US" dirty="0" smtClean="0"/>
              <a:t>Is  valid </a:t>
            </a:r>
            <a:r>
              <a:rPr lang="en-US" dirty="0" smtClean="0"/>
              <a:t>is in its lived experience.</a:t>
            </a:r>
          </a:p>
          <a:p>
            <a:r>
              <a:rPr lang="en-US" dirty="0" smtClean="0"/>
              <a:t>Has a</a:t>
            </a:r>
            <a:r>
              <a:rPr lang="en-US" dirty="0" smtClean="0"/>
              <a:t>uthority determined </a:t>
            </a:r>
            <a:r>
              <a:rPr lang="en-US" dirty="0" smtClean="0"/>
              <a:t>by the community that regards certain people as </a:t>
            </a:r>
            <a:r>
              <a:rPr lang="en-US" dirty="0" smtClean="0"/>
              <a:t>knowledgeable or wise</a:t>
            </a:r>
            <a:r>
              <a:rPr lang="en-US" dirty="0" smtClean="0"/>
              <a:t>.</a:t>
            </a:r>
          </a:p>
          <a:p>
            <a:r>
              <a:rPr lang="en-US" dirty="0" smtClean="0"/>
              <a:t>Is </a:t>
            </a:r>
            <a:r>
              <a:rPr lang="en-US" dirty="0" smtClean="0"/>
              <a:t>often shared through story-telling.</a:t>
            </a:r>
          </a:p>
          <a:p>
            <a:r>
              <a:rPr lang="en-US" dirty="0" smtClean="0"/>
              <a:t>For indigenous people, it is inter-generational and </a:t>
            </a:r>
            <a:r>
              <a:rPr lang="en-US" dirty="0" smtClean="0"/>
              <a:t>resides within a</a:t>
            </a:r>
            <a:r>
              <a:rPr lang="en-US" dirty="0" smtClean="0"/>
              <a:t> </a:t>
            </a:r>
            <a:r>
              <a:rPr lang="en-US" dirty="0" smtClean="0"/>
              <a:t>worldview that extends into spiritual and ethical realms.</a:t>
            </a:r>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monGroundCircles.jpg"/>
          <p:cNvPicPr>
            <a:picLocks noGrp="1" noChangeAspect="1"/>
          </p:cNvPicPr>
          <p:nvPr>
            <p:ph idx="1"/>
          </p:nvPr>
        </p:nvPicPr>
        <p:blipFill>
          <a:blip r:embed="rId3" cstate="print"/>
          <a:stretch>
            <a:fillRect/>
          </a:stretch>
        </p:blipFill>
        <p:spPr>
          <a:xfrm>
            <a:off x="1905000" y="457200"/>
            <a:ext cx="5445485" cy="5410201"/>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305800" cy="1143000"/>
          </a:xfrm>
        </p:spPr>
        <p:txBody>
          <a:bodyPr>
            <a:noAutofit/>
          </a:bodyPr>
          <a:lstStyle/>
          <a:p>
            <a:pPr algn="ctr"/>
            <a:r>
              <a:rPr lang="en-US" sz="4000" dirty="0" smtClean="0"/>
              <a:t>Climate Change in the Arctic: </a:t>
            </a:r>
            <a:r>
              <a:rPr lang="en-US" sz="4000" dirty="0" smtClean="0"/>
              <a:t>Warming Faster than the Rest of the Globe</a:t>
            </a:r>
            <a:endParaRPr lang="en-US" sz="4000" dirty="0"/>
          </a:p>
        </p:txBody>
      </p:sp>
      <p:pic>
        <p:nvPicPr>
          <p:cNvPr id="3" name="Picture 2" descr="winter_arctic_temps.gif"/>
          <p:cNvPicPr>
            <a:picLocks noChangeAspect="1"/>
          </p:cNvPicPr>
          <p:nvPr/>
        </p:nvPicPr>
        <p:blipFill>
          <a:blip r:embed="rId3" cstate="print"/>
          <a:stretch>
            <a:fillRect/>
          </a:stretch>
        </p:blipFill>
        <p:spPr>
          <a:xfrm>
            <a:off x="457200" y="1828800"/>
            <a:ext cx="3294529" cy="3733800"/>
          </a:xfrm>
          <a:prstGeom prst="rect">
            <a:avLst/>
          </a:prstGeom>
        </p:spPr>
      </p:pic>
      <p:sp>
        <p:nvSpPr>
          <p:cNvPr id="4" name="TextBox 3"/>
          <p:cNvSpPr txBox="1"/>
          <p:nvPr/>
        </p:nvSpPr>
        <p:spPr>
          <a:xfrm>
            <a:off x="5325857" y="1981200"/>
            <a:ext cx="184730" cy="646331"/>
          </a:xfrm>
          <a:prstGeom prst="rect">
            <a:avLst/>
          </a:prstGeom>
          <a:noFill/>
        </p:spPr>
        <p:txBody>
          <a:bodyPr wrap="none" rtlCol="0">
            <a:spAutoFit/>
          </a:bodyPr>
          <a:lstStyle/>
          <a:p>
            <a:pPr algn="ctr"/>
            <a:endParaRPr lang="en-US" b="1" dirty="0" smtClean="0"/>
          </a:p>
          <a:p>
            <a:pPr algn="ctr"/>
            <a:endParaRPr lang="en-US" b="1" dirty="0"/>
          </a:p>
        </p:txBody>
      </p:sp>
      <p:sp>
        <p:nvSpPr>
          <p:cNvPr id="5" name="TextBox 4"/>
          <p:cNvSpPr txBox="1"/>
          <p:nvPr/>
        </p:nvSpPr>
        <p:spPr>
          <a:xfrm>
            <a:off x="1143000" y="5486400"/>
            <a:ext cx="785215" cy="369332"/>
          </a:xfrm>
          <a:prstGeom prst="rect">
            <a:avLst/>
          </a:prstGeom>
          <a:noFill/>
        </p:spPr>
        <p:txBody>
          <a:bodyPr wrap="none" rtlCol="0">
            <a:spAutoFit/>
          </a:bodyPr>
          <a:lstStyle/>
          <a:p>
            <a:r>
              <a:rPr lang="en-US" dirty="0" smtClean="0"/>
              <a:t> -2</a:t>
            </a:r>
            <a:r>
              <a:rPr lang="en-US" baseline="30000" dirty="0" smtClean="0"/>
              <a:t>o</a:t>
            </a:r>
            <a:r>
              <a:rPr lang="en-US" dirty="0" smtClean="0"/>
              <a:t> C.</a:t>
            </a:r>
            <a:endParaRPr lang="en-US" dirty="0"/>
          </a:p>
        </p:txBody>
      </p:sp>
      <p:sp>
        <p:nvSpPr>
          <p:cNvPr id="6" name="TextBox 5"/>
          <p:cNvSpPr txBox="1"/>
          <p:nvPr/>
        </p:nvSpPr>
        <p:spPr>
          <a:xfrm>
            <a:off x="2514600" y="5486400"/>
            <a:ext cx="770788" cy="369332"/>
          </a:xfrm>
          <a:prstGeom prst="rect">
            <a:avLst/>
          </a:prstGeom>
          <a:noFill/>
        </p:spPr>
        <p:txBody>
          <a:bodyPr wrap="none" rtlCol="0">
            <a:spAutoFit/>
          </a:bodyPr>
          <a:lstStyle/>
          <a:p>
            <a:r>
              <a:rPr lang="en-US" dirty="0" smtClean="0"/>
              <a:t>+2</a:t>
            </a:r>
            <a:r>
              <a:rPr lang="en-US" baseline="30000" dirty="0" smtClean="0"/>
              <a:t>o</a:t>
            </a:r>
            <a:r>
              <a:rPr lang="en-US" dirty="0" smtClean="0"/>
              <a:t> C.</a:t>
            </a:r>
            <a:endParaRPr lang="en-US" dirty="0"/>
          </a:p>
        </p:txBody>
      </p:sp>
      <p:pic>
        <p:nvPicPr>
          <p:cNvPr id="7" name="Picture 6" descr="polar amplification 20002009.gif"/>
          <p:cNvPicPr>
            <a:picLocks noChangeAspect="1"/>
          </p:cNvPicPr>
          <p:nvPr/>
        </p:nvPicPr>
        <p:blipFill>
          <a:blip r:embed="rId4" cstate="print"/>
          <a:stretch>
            <a:fillRect/>
          </a:stretch>
        </p:blipFill>
        <p:spPr>
          <a:xfrm>
            <a:off x="3733800" y="1905000"/>
            <a:ext cx="5410200" cy="3201079"/>
          </a:xfrm>
          <a:prstGeom prst="rect">
            <a:avLst/>
          </a:prstGeom>
        </p:spPr>
      </p:pic>
      <p:sp>
        <p:nvSpPr>
          <p:cNvPr id="8" name="TextBox 7"/>
          <p:cNvSpPr txBox="1"/>
          <p:nvPr/>
        </p:nvSpPr>
        <p:spPr>
          <a:xfrm>
            <a:off x="1524000" y="2667000"/>
            <a:ext cx="1147815" cy="369332"/>
          </a:xfrm>
          <a:prstGeom prst="rect">
            <a:avLst/>
          </a:prstGeom>
          <a:noFill/>
        </p:spPr>
        <p:txBody>
          <a:bodyPr wrap="none" rtlCol="0">
            <a:spAutoFit/>
          </a:bodyPr>
          <a:lstStyle/>
          <a:p>
            <a:r>
              <a:rPr lang="en-US" dirty="0" smtClean="0">
                <a:solidFill>
                  <a:schemeClr val="bg1"/>
                </a:solidFill>
              </a:rPr>
              <a:t>1966-1995</a:t>
            </a:r>
            <a:endParaRPr lang="en-US" dirty="0">
              <a:solidFill>
                <a:schemeClr val="bg1"/>
              </a:solidFill>
            </a:endParaRPr>
          </a:p>
        </p:txBody>
      </p:sp>
      <p:sp>
        <p:nvSpPr>
          <p:cNvPr id="9" name="TextBox 8"/>
          <p:cNvSpPr txBox="1"/>
          <p:nvPr/>
        </p:nvSpPr>
        <p:spPr>
          <a:xfrm>
            <a:off x="7086600" y="2362200"/>
            <a:ext cx="1390124" cy="369332"/>
          </a:xfrm>
          <a:prstGeom prst="rect">
            <a:avLst/>
          </a:prstGeom>
          <a:noFill/>
        </p:spPr>
        <p:txBody>
          <a:bodyPr wrap="none" rtlCol="0">
            <a:spAutoFit/>
          </a:bodyPr>
          <a:lstStyle/>
          <a:p>
            <a:r>
              <a:rPr lang="en-US" b="1" dirty="0" smtClean="0">
                <a:solidFill>
                  <a:schemeClr val="bg1"/>
                </a:solidFill>
              </a:rPr>
              <a:t>2000 - 2009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tic ice minima 2007.jpg"/>
          <p:cNvPicPr>
            <a:picLocks noChangeAspect="1"/>
          </p:cNvPicPr>
          <p:nvPr/>
        </p:nvPicPr>
        <p:blipFill>
          <a:blip r:embed="rId3" cstate="print"/>
          <a:srcRect/>
          <a:stretch>
            <a:fillRect/>
          </a:stretch>
        </p:blipFill>
        <p:spPr bwMode="auto">
          <a:xfrm>
            <a:off x="1219200" y="1371600"/>
            <a:ext cx="3277848" cy="274320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800600" y="1143000"/>
            <a:ext cx="3048000" cy="1532405"/>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4800600" y="2667000"/>
            <a:ext cx="3047999" cy="1532405"/>
          </a:xfrm>
          <a:prstGeom prst="rect">
            <a:avLst/>
          </a:prstGeom>
          <a:noFill/>
          <a:ln w="9525">
            <a:noFill/>
            <a:miter lim="800000"/>
            <a:headEnd/>
            <a:tailEnd/>
          </a:ln>
        </p:spPr>
      </p:pic>
      <p:sp>
        <p:nvSpPr>
          <p:cNvPr id="8" name="Rectangle 7"/>
          <p:cNvSpPr/>
          <p:nvPr/>
        </p:nvSpPr>
        <p:spPr>
          <a:xfrm>
            <a:off x="5486400" y="3276600"/>
            <a:ext cx="2743200" cy="369332"/>
          </a:xfrm>
          <a:prstGeom prst="rect">
            <a:avLst/>
          </a:prstGeom>
        </p:spPr>
        <p:txBody>
          <a:bodyPr wrap="square">
            <a:spAutoFit/>
          </a:bodyPr>
          <a:lstStyle/>
          <a:p>
            <a:r>
              <a:rPr lang="en-US" b="1" dirty="0" smtClean="0">
                <a:solidFill>
                  <a:schemeClr val="bg1"/>
                </a:solidFill>
              </a:rPr>
              <a:t>The </a:t>
            </a:r>
            <a:r>
              <a:rPr lang="en-US" b="1" dirty="0" err="1" smtClean="0">
                <a:solidFill>
                  <a:schemeClr val="bg1"/>
                </a:solidFill>
              </a:rPr>
              <a:t>Albedo</a:t>
            </a:r>
            <a:r>
              <a:rPr lang="en-US" b="1" dirty="0" smtClean="0">
                <a:solidFill>
                  <a:schemeClr val="bg1"/>
                </a:solidFill>
              </a:rPr>
              <a:t> Effect</a:t>
            </a:r>
            <a:endParaRPr lang="en-US" b="1" dirty="0"/>
          </a:p>
        </p:txBody>
      </p:sp>
      <p:sp>
        <p:nvSpPr>
          <p:cNvPr id="9" name="TextBox 8"/>
          <p:cNvSpPr txBox="1"/>
          <p:nvPr/>
        </p:nvSpPr>
        <p:spPr>
          <a:xfrm>
            <a:off x="1600200" y="4267200"/>
            <a:ext cx="2317815" cy="923330"/>
          </a:xfrm>
          <a:prstGeom prst="rect">
            <a:avLst/>
          </a:prstGeom>
          <a:noFill/>
        </p:spPr>
        <p:txBody>
          <a:bodyPr wrap="none" rtlCol="0">
            <a:spAutoFit/>
          </a:bodyPr>
          <a:lstStyle/>
          <a:p>
            <a:pPr algn="ctr"/>
            <a:r>
              <a:rPr lang="en-US" b="1" dirty="0" smtClean="0"/>
              <a:t>Arctic Sea Ice – </a:t>
            </a:r>
          </a:p>
          <a:p>
            <a:pPr algn="ctr"/>
            <a:r>
              <a:rPr lang="en-US" b="1" dirty="0" smtClean="0"/>
              <a:t>Shrinking, Thinner,</a:t>
            </a:r>
          </a:p>
          <a:p>
            <a:pPr algn="ctr"/>
            <a:r>
              <a:rPr lang="en-US" b="1" dirty="0" smtClean="0"/>
              <a:t>and Younger</a:t>
            </a:r>
            <a:endParaRPr lang="en-US" b="1" dirty="0"/>
          </a:p>
        </p:txBody>
      </p:sp>
      <p:pic>
        <p:nvPicPr>
          <p:cNvPr id="10" name="Picture 9" descr="sea_ice_anomalyNhemisphere, 19782009.jpg"/>
          <p:cNvPicPr>
            <a:picLocks noChangeAspect="1"/>
          </p:cNvPicPr>
          <p:nvPr/>
        </p:nvPicPr>
        <p:blipFill>
          <a:blip r:embed="rId6" cstate="print"/>
          <a:stretch>
            <a:fillRect/>
          </a:stretch>
        </p:blipFill>
        <p:spPr>
          <a:xfrm>
            <a:off x="152401" y="304800"/>
            <a:ext cx="1981200" cy="168181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305800" cy="1143000"/>
          </a:xfrm>
        </p:spPr>
        <p:txBody>
          <a:bodyPr>
            <a:normAutofit fontScale="90000"/>
          </a:bodyPr>
          <a:lstStyle/>
          <a:p>
            <a:pPr algn="ct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
            </a:r>
            <a:br>
              <a:rPr lang="en-US" sz="4000" b="1" dirty="0" smtClean="0"/>
            </a:br>
            <a:r>
              <a:rPr lang="en-US" sz="4000" b="1" dirty="0" smtClean="0"/>
              <a:t>Shrinking Sea Ice Means Less Physical Habitat  for Marine Mammals  </a:t>
            </a:r>
            <a:r>
              <a:rPr lang="en-US" sz="5400" b="1" dirty="0" smtClean="0"/>
              <a:t/>
            </a:r>
            <a:br>
              <a:rPr lang="en-US" sz="5400" b="1" dirty="0" smtClean="0"/>
            </a:b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2286000" y="2133600"/>
            <a:ext cx="4880028"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305800" cy="1143000"/>
          </a:xfrm>
        </p:spPr>
        <p:txBody>
          <a:bodyPr>
            <a:normAutofit fontScale="90000"/>
          </a:bodyPr>
          <a:lstStyle/>
          <a:p>
            <a:pPr algn="ctr"/>
            <a:r>
              <a:rPr lang="en-US" sz="4000" b="1" dirty="0" smtClean="0"/>
              <a:t>Changing Ice Conditions Makes Subsistence </a:t>
            </a:r>
            <a:br>
              <a:rPr lang="en-US" sz="4000" b="1" dirty="0" smtClean="0"/>
            </a:br>
            <a:r>
              <a:rPr lang="en-US" sz="4000" b="1" dirty="0" smtClean="0"/>
              <a:t>Hunting More  Difficult or Dangerous</a:t>
            </a:r>
            <a:r>
              <a:rPr lang="en-US" sz="5400" dirty="0" smtClean="0"/>
              <a:t/>
            </a:r>
            <a:br>
              <a:rPr lang="en-US" sz="5400" dirty="0" smtClean="0"/>
            </a:br>
            <a:endParaRPr lang="en-US" dirty="0"/>
          </a:p>
        </p:txBody>
      </p:sp>
      <p:pic>
        <p:nvPicPr>
          <p:cNvPr id="3" name="Picture 2" descr="cracks in sea ice.jpg"/>
          <p:cNvPicPr>
            <a:picLocks noChangeAspect="1"/>
          </p:cNvPicPr>
          <p:nvPr/>
        </p:nvPicPr>
        <p:blipFill>
          <a:blip r:embed="rId3" cstate="print"/>
          <a:stretch>
            <a:fillRect/>
          </a:stretch>
        </p:blipFill>
        <p:spPr>
          <a:xfrm>
            <a:off x="1371600" y="2133600"/>
            <a:ext cx="2258568" cy="3657600"/>
          </a:xfrm>
          <a:prstGeom prst="rect">
            <a:avLst/>
          </a:prstGeom>
        </p:spPr>
      </p:pic>
      <p:pic>
        <p:nvPicPr>
          <p:cNvPr id="4" name="Picture 3" descr="dynamic ice.jpg"/>
          <p:cNvPicPr>
            <a:picLocks noChangeAspect="1"/>
          </p:cNvPicPr>
          <p:nvPr/>
        </p:nvPicPr>
        <p:blipFill>
          <a:blip r:embed="rId4" cstate="print"/>
          <a:stretch>
            <a:fillRect/>
          </a:stretch>
        </p:blipFill>
        <p:spPr>
          <a:xfrm>
            <a:off x="3581400" y="2362200"/>
            <a:ext cx="5029200" cy="330041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noAutofit/>
          </a:bodyPr>
          <a:lstStyle/>
          <a:p>
            <a:pPr algn="ctr"/>
            <a:r>
              <a:rPr lang="en-US" sz="4000" dirty="0" smtClean="0"/>
              <a:t>Climate Science &amp; Native Knowledge</a:t>
            </a:r>
            <a:br>
              <a:rPr lang="en-US" sz="4000" dirty="0" smtClean="0"/>
            </a:br>
            <a:r>
              <a:rPr lang="en-US" sz="4000" dirty="0" smtClean="0"/>
              <a:t>is Complementary</a:t>
            </a:r>
            <a:endParaRPr lang="en-US" sz="4000" dirty="0"/>
          </a:p>
        </p:txBody>
      </p:sp>
      <p:sp>
        <p:nvSpPr>
          <p:cNvPr id="3" name="Text Placeholder 2"/>
          <p:cNvSpPr>
            <a:spLocks noGrp="1"/>
          </p:cNvSpPr>
          <p:nvPr>
            <p:ph type="body" idx="1"/>
          </p:nvPr>
        </p:nvSpPr>
        <p:spPr/>
        <p:txBody>
          <a:bodyPr/>
          <a:lstStyle/>
          <a:p>
            <a:pPr algn="ctr"/>
            <a:r>
              <a:rPr lang="en-US" dirty="0" smtClean="0"/>
              <a:t>Climate </a:t>
            </a:r>
            <a:r>
              <a:rPr lang="en-US" dirty="0" smtClean="0"/>
              <a:t>Science</a:t>
            </a:r>
            <a:endParaRPr lang="en-US" dirty="0"/>
          </a:p>
        </p:txBody>
      </p:sp>
      <p:sp>
        <p:nvSpPr>
          <p:cNvPr id="4" name="Text Placeholder 3"/>
          <p:cNvSpPr>
            <a:spLocks noGrp="1"/>
          </p:cNvSpPr>
          <p:nvPr>
            <p:ph type="body" sz="half" idx="3"/>
          </p:nvPr>
        </p:nvSpPr>
        <p:spPr/>
        <p:txBody>
          <a:bodyPr/>
          <a:lstStyle/>
          <a:p>
            <a:pPr algn="ctr"/>
            <a:r>
              <a:rPr lang="en-US" dirty="0" smtClean="0"/>
              <a:t>Native Knowledge</a:t>
            </a:r>
            <a:endParaRPr lang="en-US" dirty="0"/>
          </a:p>
        </p:txBody>
      </p:sp>
      <p:sp>
        <p:nvSpPr>
          <p:cNvPr id="5" name="Content Placeholder 4"/>
          <p:cNvSpPr>
            <a:spLocks noGrp="1"/>
          </p:cNvSpPr>
          <p:nvPr>
            <p:ph sz="quarter" idx="2"/>
          </p:nvPr>
        </p:nvSpPr>
        <p:spPr/>
        <p:txBody>
          <a:bodyPr/>
          <a:lstStyle/>
          <a:p>
            <a:r>
              <a:rPr lang="en-US" dirty="0" smtClean="0"/>
              <a:t>R</a:t>
            </a:r>
            <a:r>
              <a:rPr lang="en-US" dirty="0" smtClean="0"/>
              <a:t>equires </a:t>
            </a:r>
            <a:r>
              <a:rPr lang="en-US" dirty="0" smtClean="0"/>
              <a:t>systems </a:t>
            </a:r>
            <a:r>
              <a:rPr lang="en-US" dirty="0" smtClean="0"/>
              <a:t>thinking</a:t>
            </a:r>
          </a:p>
          <a:p>
            <a:pPr>
              <a:buNone/>
            </a:pPr>
            <a:endParaRPr lang="en-US" dirty="0" smtClean="0"/>
          </a:p>
          <a:p>
            <a:r>
              <a:rPr lang="en-US" dirty="0" smtClean="0"/>
              <a:t>Consists of observations </a:t>
            </a:r>
            <a:r>
              <a:rPr lang="en-US" dirty="0" smtClean="0"/>
              <a:t>over a range of scales – study site to </a:t>
            </a:r>
            <a:r>
              <a:rPr lang="en-US" dirty="0" smtClean="0"/>
              <a:t>global</a:t>
            </a:r>
          </a:p>
          <a:p>
            <a:pPr>
              <a:buNone/>
            </a:pPr>
            <a:endParaRPr lang="en-US" dirty="0" smtClean="0"/>
          </a:p>
          <a:p>
            <a:r>
              <a:rPr lang="en-US" dirty="0" smtClean="0"/>
              <a:t>Has difficulty integrating knowledge across disciplines</a:t>
            </a:r>
            <a:endParaRPr lang="en-US" dirty="0"/>
          </a:p>
        </p:txBody>
      </p:sp>
      <p:sp>
        <p:nvSpPr>
          <p:cNvPr id="6" name="Content Placeholder 5"/>
          <p:cNvSpPr>
            <a:spLocks noGrp="1"/>
          </p:cNvSpPr>
          <p:nvPr>
            <p:ph sz="quarter" idx="4"/>
          </p:nvPr>
        </p:nvSpPr>
        <p:spPr/>
        <p:txBody>
          <a:bodyPr/>
          <a:lstStyle/>
          <a:p>
            <a:r>
              <a:rPr lang="en-US" dirty="0" smtClean="0"/>
              <a:t>Is</a:t>
            </a:r>
            <a:r>
              <a:rPr lang="en-US" dirty="0" smtClean="0"/>
              <a:t> </a:t>
            </a:r>
            <a:r>
              <a:rPr lang="en-US" dirty="0" smtClean="0"/>
              <a:t>holistic</a:t>
            </a:r>
          </a:p>
          <a:p>
            <a:pPr>
              <a:buNone/>
            </a:pPr>
            <a:endParaRPr lang="en-US" dirty="0" smtClean="0"/>
          </a:p>
          <a:p>
            <a:r>
              <a:rPr lang="en-US" dirty="0" smtClean="0"/>
              <a:t>Consists of local </a:t>
            </a:r>
            <a:r>
              <a:rPr lang="en-US" dirty="0" smtClean="0"/>
              <a:t>observations </a:t>
            </a:r>
            <a:r>
              <a:rPr lang="en-US" dirty="0" smtClean="0"/>
              <a:t>over </a:t>
            </a:r>
            <a:r>
              <a:rPr lang="en-US" dirty="0" smtClean="0"/>
              <a:t>long periods of times</a:t>
            </a:r>
            <a:r>
              <a:rPr lang="en-US" dirty="0" smtClean="0"/>
              <a:t>.</a:t>
            </a:r>
          </a:p>
          <a:p>
            <a:pPr>
              <a:buNone/>
            </a:pPr>
            <a:endParaRPr lang="en-US" dirty="0" smtClean="0"/>
          </a:p>
          <a:p>
            <a:r>
              <a:rPr lang="en-US" dirty="0" smtClean="0"/>
              <a:t>Integrates multiple variables (</a:t>
            </a:r>
            <a:r>
              <a:rPr lang="en-US" dirty="0" err="1" smtClean="0"/>
              <a:t>e.g</a:t>
            </a:r>
            <a:r>
              <a:rPr lang="en-US" dirty="0" smtClean="0"/>
              <a:t>, where to find marine mammals</a:t>
            </a:r>
            <a:r>
              <a:rPr lang="en-US" dirty="0" smtClean="0"/>
              <a:t>)</a:t>
            </a:r>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OSEE Flyer"/>
          <p:cNvPicPr>
            <a:picLocks noGrp="1" noChangeAspect="1" noChangeArrowheads="1"/>
          </p:cNvPicPr>
          <p:nvPr>
            <p:ph/>
          </p:nvPr>
        </p:nvPicPr>
        <p:blipFill>
          <a:blip r:embed="rId3" cstate="print"/>
          <a:srcRect/>
          <a:stretch>
            <a:fillRect/>
          </a:stretch>
        </p:blipFill>
        <p:spPr>
          <a:xfrm>
            <a:off x="2590800" y="457200"/>
            <a:ext cx="3886200" cy="2698787"/>
          </a:xfrm>
        </p:spPr>
      </p:pic>
      <p:sp>
        <p:nvSpPr>
          <p:cNvPr id="9219" name="TextBox 2"/>
          <p:cNvSpPr txBox="1">
            <a:spLocks noChangeArrowheads="1"/>
          </p:cNvSpPr>
          <p:nvPr/>
        </p:nvSpPr>
        <p:spPr bwMode="auto">
          <a:xfrm>
            <a:off x="495414" y="3124200"/>
            <a:ext cx="8648586" cy="2369880"/>
          </a:xfrm>
          <a:prstGeom prst="rect">
            <a:avLst/>
          </a:prstGeom>
          <a:noFill/>
          <a:ln w="9525">
            <a:noFill/>
            <a:miter lim="800000"/>
            <a:headEnd/>
            <a:tailEnd/>
          </a:ln>
        </p:spPr>
        <p:txBody>
          <a:bodyPr wrap="none">
            <a:spAutoFit/>
          </a:bodyPr>
          <a:lstStyle/>
          <a:p>
            <a:r>
              <a:rPr lang="en-US" sz="2400" b="1" i="1" dirty="0"/>
              <a:t>           </a:t>
            </a:r>
            <a:r>
              <a:rPr lang="en-US" sz="2400" b="1" i="1" dirty="0" smtClean="0"/>
              <a:t>    THEME</a:t>
            </a:r>
            <a:r>
              <a:rPr lang="en-US" sz="2400" b="1" i="1" dirty="0"/>
              <a:t>:   People, </a:t>
            </a:r>
            <a:r>
              <a:rPr lang="en-US" sz="2400" b="1" i="1" dirty="0" smtClean="0"/>
              <a:t>ocean, and climate</a:t>
            </a:r>
            <a:endParaRPr lang="en-US" sz="2400" b="1" i="1" dirty="0"/>
          </a:p>
          <a:p>
            <a:endParaRPr lang="en-US" sz="2400" b="1" i="1" dirty="0"/>
          </a:p>
          <a:p>
            <a:r>
              <a:rPr lang="en-US" sz="2000" b="1" i="1" dirty="0"/>
              <a:t>Weave</a:t>
            </a:r>
            <a:r>
              <a:rPr lang="en-US" sz="2000" b="1" dirty="0"/>
              <a:t> – link scientists, educators, and coastal communities in Alaska</a:t>
            </a:r>
          </a:p>
          <a:p>
            <a:r>
              <a:rPr lang="en-US" sz="2000" b="1" dirty="0"/>
              <a:t>a</a:t>
            </a:r>
            <a:r>
              <a:rPr lang="en-US" sz="2000" b="1" dirty="0" smtClean="0"/>
              <a:t>nd </a:t>
            </a:r>
            <a:r>
              <a:rPr lang="en-US" sz="2000" b="1" dirty="0"/>
              <a:t>nationwide with emphasis on ocean climate change.</a:t>
            </a:r>
          </a:p>
          <a:p>
            <a:endParaRPr lang="en-US" sz="2000" b="1" i="1" dirty="0"/>
          </a:p>
          <a:p>
            <a:r>
              <a:rPr lang="en-US" sz="2000" b="1" i="1" dirty="0"/>
              <a:t>Bridge </a:t>
            </a:r>
            <a:r>
              <a:rPr lang="en-US" sz="2000" b="1" dirty="0"/>
              <a:t>western science and traditional knowledge about ocean climate</a:t>
            </a:r>
          </a:p>
          <a:p>
            <a:r>
              <a:rPr lang="en-US" sz="2000" b="1" dirty="0"/>
              <a:t>c</a:t>
            </a:r>
            <a:r>
              <a:rPr lang="en-US" sz="2000" b="1" dirty="0" smtClean="0"/>
              <a:t>hange </a:t>
            </a:r>
            <a:r>
              <a:rPr lang="en-US" sz="2000" b="1" dirty="0"/>
              <a:t>to Alaska and the nation.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Alaska Strategies for Integrating Scientific and Place-based Knowledge</a:t>
            </a:r>
            <a:endParaRPr lang="en-US" sz="4000" dirty="0"/>
          </a:p>
        </p:txBody>
      </p:sp>
      <p:sp>
        <p:nvSpPr>
          <p:cNvPr id="3" name="Content Placeholder 2"/>
          <p:cNvSpPr>
            <a:spLocks noGrp="1"/>
          </p:cNvSpPr>
          <p:nvPr>
            <p:ph idx="1"/>
          </p:nvPr>
        </p:nvSpPr>
        <p:spPr>
          <a:xfrm>
            <a:off x="228600" y="1600200"/>
            <a:ext cx="8763000" cy="4572000"/>
          </a:xfrm>
        </p:spPr>
        <p:txBody>
          <a:bodyPr>
            <a:normAutofit/>
          </a:bodyPr>
          <a:lstStyle/>
          <a:p>
            <a:pPr algn="ctr">
              <a:buNone/>
            </a:pPr>
            <a:r>
              <a:rPr lang="en-US" dirty="0" smtClean="0"/>
              <a:t>   </a:t>
            </a:r>
          </a:p>
          <a:p>
            <a:r>
              <a:rPr lang="en-US" dirty="0" smtClean="0"/>
              <a:t>Integration of both into the curriculum, lesson plans, and teacher professional development</a:t>
            </a:r>
          </a:p>
          <a:p>
            <a:r>
              <a:rPr lang="en-US" dirty="0" smtClean="0"/>
              <a:t>Sustained scientist-teacher partnerships</a:t>
            </a:r>
          </a:p>
          <a:p>
            <a:r>
              <a:rPr lang="en-US" dirty="0" smtClean="0"/>
              <a:t>Science fairs with requirements for cultural or community relevance</a:t>
            </a:r>
          </a:p>
          <a:p>
            <a:r>
              <a:rPr lang="en-US" dirty="0" smtClean="0"/>
              <a:t>Facilitation of scientist-community partnerships and learning cycles</a:t>
            </a:r>
          </a:p>
          <a:p>
            <a:r>
              <a:rPr lang="en-US" dirty="0" smtClean="0"/>
              <a:t>Emphasis on storytelling</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772400" cy="3108543"/>
          </a:xfrm>
          <a:prstGeom prst="rect">
            <a:avLst/>
          </a:prstGeom>
          <a:noFill/>
        </p:spPr>
        <p:txBody>
          <a:bodyPr wrap="square" rtlCol="0">
            <a:spAutoFit/>
          </a:bodyPr>
          <a:lstStyle/>
          <a:p>
            <a:pPr algn="ctr"/>
            <a:r>
              <a:rPr lang="en-US" sz="4400" b="1" dirty="0" smtClean="0">
                <a:solidFill>
                  <a:schemeClr val="tx2"/>
                </a:solidFill>
              </a:rPr>
              <a:t>Integration into K-12 Curriculum</a:t>
            </a:r>
          </a:p>
          <a:p>
            <a:endParaRPr lang="en-US" dirty="0" smtClean="0"/>
          </a:p>
          <a:p>
            <a:r>
              <a:rPr lang="en-US" dirty="0"/>
              <a:t/>
            </a:r>
            <a:br>
              <a:rPr lang="en-US" dirty="0"/>
            </a:br>
            <a:r>
              <a:rPr lang="en-US" dirty="0"/>
              <a:t/>
            </a:r>
            <a:br>
              <a:rPr lang="en-US" dirty="0"/>
            </a:br>
            <a:endParaRPr lang="en-US" dirty="0"/>
          </a:p>
          <a:p>
            <a:endParaRPr lang="en-US" dirty="0"/>
          </a:p>
          <a:p>
            <a:endParaRPr lang="en-US" dirty="0"/>
          </a:p>
        </p:txBody>
      </p:sp>
      <p:graphicFrame>
        <p:nvGraphicFramePr>
          <p:cNvPr id="1026" name="Object 2"/>
          <p:cNvGraphicFramePr>
            <a:graphicFrameLocks noChangeAspect="1"/>
          </p:cNvGraphicFramePr>
          <p:nvPr/>
        </p:nvGraphicFramePr>
        <p:xfrm>
          <a:off x="1143000" y="2133600"/>
          <a:ext cx="1648630" cy="2133600"/>
        </p:xfrm>
        <a:graphic>
          <a:graphicData uri="http://schemas.openxmlformats.org/presentationml/2006/ole">
            <p:oleObj spid="_x0000_s1026" name="Acrobat Document" r:id="rId4" imgW="5829261" imgH="7543646" progId="AcroExch.Document.7">
              <p:embed/>
            </p:oleObj>
          </a:graphicData>
        </a:graphic>
      </p:graphicFrame>
      <p:pic>
        <p:nvPicPr>
          <p:cNvPr id="4" name="Picture 3" descr="oceanliteracy.jpg"/>
          <p:cNvPicPr>
            <a:picLocks noChangeAspect="1"/>
          </p:cNvPicPr>
          <p:nvPr/>
        </p:nvPicPr>
        <p:blipFill>
          <a:blip r:embed="rId5" cstate="print"/>
          <a:srcRect/>
          <a:stretch>
            <a:fillRect/>
          </a:stretch>
        </p:blipFill>
        <p:spPr bwMode="auto">
          <a:xfrm>
            <a:off x="533400" y="1828800"/>
            <a:ext cx="1208575" cy="266700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2743200" y="2286000"/>
            <a:ext cx="1524000" cy="1968500"/>
          </a:xfrm>
          <a:prstGeom prst="rect">
            <a:avLst/>
          </a:prstGeom>
          <a:noFill/>
          <a:ln w="9525">
            <a:noFill/>
            <a:miter lim="800000"/>
            <a:headEnd/>
            <a:tailEnd/>
          </a:ln>
        </p:spPr>
      </p:pic>
      <p:pic>
        <p:nvPicPr>
          <p:cNvPr id="9" name="Picture 8" descr="culturally_relevant_standards-cover.bmp"/>
          <p:cNvPicPr>
            <a:picLocks noChangeAspect="1"/>
          </p:cNvPicPr>
          <p:nvPr/>
        </p:nvPicPr>
        <p:blipFill>
          <a:blip r:embed="rId7" cstate="print"/>
          <a:stretch>
            <a:fillRect/>
          </a:stretch>
        </p:blipFill>
        <p:spPr>
          <a:xfrm>
            <a:off x="6019800" y="2362200"/>
            <a:ext cx="1143000" cy="1746848"/>
          </a:xfrm>
          <a:prstGeom prst="rect">
            <a:avLst/>
          </a:prstGeom>
        </p:spPr>
      </p:pic>
      <p:pic>
        <p:nvPicPr>
          <p:cNvPr id="10" name="Picture 2"/>
          <p:cNvPicPr>
            <a:picLocks noChangeAspect="1" noChangeArrowheads="1"/>
          </p:cNvPicPr>
          <p:nvPr/>
        </p:nvPicPr>
        <p:blipFill>
          <a:blip r:embed="rId8" cstate="print"/>
          <a:srcRect/>
          <a:stretch>
            <a:fillRect/>
          </a:stretch>
        </p:blipFill>
        <p:spPr bwMode="auto">
          <a:xfrm>
            <a:off x="4572000" y="2286000"/>
            <a:ext cx="1468439" cy="1905000"/>
          </a:xfrm>
          <a:prstGeom prst="rect">
            <a:avLst/>
          </a:prstGeom>
          <a:noFill/>
          <a:ln w="9525">
            <a:noFill/>
            <a:miter lim="800000"/>
            <a:headEnd/>
            <a:tailEnd/>
          </a:ln>
        </p:spPr>
      </p:pic>
      <p:pic>
        <p:nvPicPr>
          <p:cNvPr id="12" name="Picture 11" descr="alaska native education book.jpg"/>
          <p:cNvPicPr>
            <a:picLocks noChangeAspect="1"/>
          </p:cNvPicPr>
          <p:nvPr/>
        </p:nvPicPr>
        <p:blipFill>
          <a:blip r:embed="rId9" cstate="print"/>
          <a:stretch>
            <a:fillRect/>
          </a:stretch>
        </p:blipFill>
        <p:spPr>
          <a:xfrm>
            <a:off x="7162800" y="2057400"/>
            <a:ext cx="1429265" cy="2115312"/>
          </a:xfrm>
          <a:prstGeom prst="rect">
            <a:avLst/>
          </a:prstGeom>
        </p:spPr>
      </p:pic>
      <p:sp>
        <p:nvSpPr>
          <p:cNvPr id="11" name="TextBox 10"/>
          <p:cNvSpPr txBox="1"/>
          <p:nvPr/>
        </p:nvSpPr>
        <p:spPr>
          <a:xfrm>
            <a:off x="762000" y="4724400"/>
            <a:ext cx="3633431" cy="369332"/>
          </a:xfrm>
          <a:prstGeom prst="rect">
            <a:avLst/>
          </a:prstGeom>
          <a:noFill/>
        </p:spPr>
        <p:txBody>
          <a:bodyPr wrap="none" rtlCol="0">
            <a:spAutoFit/>
          </a:bodyPr>
          <a:lstStyle/>
          <a:p>
            <a:r>
              <a:rPr lang="en-US" b="1" dirty="0" smtClean="0"/>
              <a:t>National Definitions of Literacy</a:t>
            </a:r>
            <a:endParaRPr lang="en-US" b="1" dirty="0"/>
          </a:p>
        </p:txBody>
      </p:sp>
      <p:sp>
        <p:nvSpPr>
          <p:cNvPr id="13" name="TextBox 12"/>
          <p:cNvSpPr txBox="1"/>
          <p:nvPr/>
        </p:nvSpPr>
        <p:spPr>
          <a:xfrm>
            <a:off x="5029200" y="4724400"/>
            <a:ext cx="3496278" cy="369332"/>
          </a:xfrm>
          <a:prstGeom prst="rect">
            <a:avLst/>
          </a:prstGeom>
          <a:noFill/>
        </p:spPr>
        <p:txBody>
          <a:bodyPr wrap="none" rtlCol="0">
            <a:spAutoFit/>
          </a:bodyPr>
          <a:lstStyle/>
          <a:p>
            <a:r>
              <a:rPr lang="en-US" b="1" dirty="0" smtClean="0"/>
              <a:t>Standards and Lesson Learned</a:t>
            </a:r>
            <a:endParaRPr lang="en-US"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3810000"/>
            <a:ext cx="2158091" cy="369332"/>
          </a:xfrm>
          <a:prstGeom prst="rect">
            <a:avLst/>
          </a:prstGeom>
          <a:noFill/>
        </p:spPr>
        <p:txBody>
          <a:bodyPr wrap="none" rtlCol="0">
            <a:spAutoFit/>
          </a:bodyPr>
          <a:lstStyle/>
          <a:p>
            <a:r>
              <a:rPr lang="en-US" dirty="0" smtClean="0"/>
              <a:t>http://ankn.uaf.edu</a:t>
            </a:r>
            <a:endParaRPr lang="en-US" dirty="0"/>
          </a:p>
        </p:txBody>
      </p:sp>
      <p:pic>
        <p:nvPicPr>
          <p:cNvPr id="4" name="Picture 3" descr="FireShot capture #029 - 'Alaska Native Knowledge Network' - www_ankn_uaf_edu.jpg"/>
          <p:cNvPicPr>
            <a:picLocks noChangeAspect="1"/>
          </p:cNvPicPr>
          <p:nvPr/>
        </p:nvPicPr>
        <p:blipFill>
          <a:blip r:embed="rId3" cstate="print"/>
          <a:stretch>
            <a:fillRect/>
          </a:stretch>
        </p:blipFill>
        <p:spPr>
          <a:xfrm>
            <a:off x="609600" y="1219200"/>
            <a:ext cx="2743200" cy="2374900"/>
          </a:xfrm>
          <a:prstGeom prst="rect">
            <a:avLst/>
          </a:prstGeom>
        </p:spPr>
      </p:pic>
      <p:pic>
        <p:nvPicPr>
          <p:cNvPr id="5" name="Picture 4" descr="FireShot capture #030 - 'ANKN Searchable Lessons &amp; Units' - ankn_uaf_edu_curriculum_units_index_html.jpg"/>
          <p:cNvPicPr>
            <a:picLocks noChangeAspect="1"/>
          </p:cNvPicPr>
          <p:nvPr/>
        </p:nvPicPr>
        <p:blipFill>
          <a:blip r:embed="rId4" cstate="print"/>
          <a:stretch>
            <a:fillRect/>
          </a:stretch>
        </p:blipFill>
        <p:spPr>
          <a:xfrm>
            <a:off x="3776133" y="3124200"/>
            <a:ext cx="5367867" cy="3352800"/>
          </a:xfrm>
          <a:prstGeom prst="rect">
            <a:avLst/>
          </a:prstGeom>
        </p:spPr>
      </p:pic>
      <p:pic>
        <p:nvPicPr>
          <p:cNvPr id="6" name="Picture 5" descr="FireShot capture #031 - 'Course_ Culturally-Based Curriculum Resources' - ankn_uaf_edu_Resources_course_view_php_id=2.jpg"/>
          <p:cNvPicPr>
            <a:picLocks noChangeAspect="1"/>
          </p:cNvPicPr>
          <p:nvPr/>
        </p:nvPicPr>
        <p:blipFill>
          <a:blip r:embed="rId5" cstate="print"/>
          <a:stretch>
            <a:fillRect/>
          </a:stretch>
        </p:blipFill>
        <p:spPr>
          <a:xfrm>
            <a:off x="4876800" y="609600"/>
            <a:ext cx="2743200" cy="2349500"/>
          </a:xfrm>
          <a:prstGeom prst="rect">
            <a:avLst/>
          </a:prstGeom>
        </p:spPr>
      </p:pic>
      <p:sp>
        <p:nvSpPr>
          <p:cNvPr id="7" name="TextBox 6"/>
          <p:cNvSpPr txBox="1"/>
          <p:nvPr/>
        </p:nvSpPr>
        <p:spPr>
          <a:xfrm>
            <a:off x="685800" y="4572000"/>
            <a:ext cx="2604816" cy="369332"/>
          </a:xfrm>
          <a:prstGeom prst="rect">
            <a:avLst/>
          </a:prstGeom>
          <a:noFill/>
        </p:spPr>
        <p:txBody>
          <a:bodyPr wrap="none" rtlCol="0">
            <a:spAutoFit/>
          </a:bodyPr>
          <a:lstStyle/>
          <a:p>
            <a:r>
              <a:rPr lang="en-US" b="1" dirty="0" smtClean="0"/>
              <a:t>Curriculum Resources</a:t>
            </a:r>
            <a:endParaRPr 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5600" y="4419600"/>
            <a:ext cx="5888407" cy="2031325"/>
          </a:xfrm>
          <a:prstGeom prst="rect">
            <a:avLst/>
          </a:prstGeom>
          <a:noFill/>
        </p:spPr>
        <p:txBody>
          <a:bodyPr wrap="none" rtlCol="0">
            <a:spAutoFit/>
          </a:bodyPr>
          <a:lstStyle/>
          <a:p>
            <a:pPr algn="ctr"/>
            <a:r>
              <a:rPr lang="en-US" b="1" dirty="0" smtClean="0"/>
              <a:t>A Manual with 200+ Project Ideas</a:t>
            </a:r>
          </a:p>
          <a:p>
            <a:pPr algn="ctr"/>
            <a:r>
              <a:rPr lang="en-US" b="1" dirty="0" smtClean="0"/>
              <a:t>“How-to” Videos on</a:t>
            </a:r>
          </a:p>
          <a:p>
            <a:pPr algn="ctr"/>
            <a:r>
              <a:rPr lang="en-US" b="1" dirty="0" smtClean="0"/>
              <a:t>http://ankn.uaf.edu/Curriculum/COSEE/index.html </a:t>
            </a:r>
          </a:p>
          <a:p>
            <a:pPr algn="ctr"/>
            <a:endParaRPr lang="en-US" b="1" dirty="0" smtClean="0"/>
          </a:p>
          <a:p>
            <a:pPr algn="ctr"/>
            <a:r>
              <a:rPr lang="en-US" b="1" dirty="0" smtClean="0"/>
              <a:t>On-site Support</a:t>
            </a:r>
          </a:p>
          <a:p>
            <a:pPr algn="ctr"/>
            <a:endParaRPr lang="en-US" b="1" dirty="0" smtClean="0"/>
          </a:p>
          <a:p>
            <a:pPr algn="ctr"/>
            <a:r>
              <a:rPr lang="en-US" b="1" dirty="0" smtClean="0"/>
              <a:t>Local winners compete in the State Science Fair</a:t>
            </a:r>
            <a:endParaRPr lang="en-US" b="1" dirty="0"/>
          </a:p>
        </p:txBody>
      </p:sp>
      <p:sp>
        <p:nvSpPr>
          <p:cNvPr id="7" name="TextBox 6"/>
          <p:cNvSpPr txBox="1"/>
          <p:nvPr/>
        </p:nvSpPr>
        <p:spPr>
          <a:xfrm>
            <a:off x="381000" y="1828800"/>
            <a:ext cx="2607958" cy="1938992"/>
          </a:xfrm>
          <a:prstGeom prst="rect">
            <a:avLst/>
          </a:prstGeom>
          <a:noFill/>
        </p:spPr>
        <p:txBody>
          <a:bodyPr wrap="none" rtlCol="0">
            <a:spAutoFit/>
          </a:bodyPr>
          <a:lstStyle/>
          <a:p>
            <a:r>
              <a:rPr lang="en-US" sz="2400" b="1" dirty="0" smtClean="0"/>
              <a:t>Ocean Science </a:t>
            </a:r>
          </a:p>
          <a:p>
            <a:r>
              <a:rPr lang="en-US" sz="2400" b="1" dirty="0" smtClean="0"/>
              <a:t>          Fairs: </a:t>
            </a:r>
          </a:p>
          <a:p>
            <a:r>
              <a:rPr lang="en-US" sz="2400" b="1" dirty="0" smtClean="0"/>
              <a:t>Focus on ocean,</a:t>
            </a:r>
          </a:p>
          <a:p>
            <a:r>
              <a:rPr lang="en-US" sz="2400" b="1" dirty="0" smtClean="0"/>
              <a:t>watersheds, and </a:t>
            </a:r>
          </a:p>
          <a:p>
            <a:r>
              <a:rPr lang="en-US" sz="2400" b="1" dirty="0" smtClean="0"/>
              <a:t>climate  change</a:t>
            </a:r>
          </a:p>
        </p:txBody>
      </p:sp>
      <p:pic>
        <p:nvPicPr>
          <p:cNvPr id="10" name="Picture 9" descr="cosee_campandfair_manual.png"/>
          <p:cNvPicPr>
            <a:picLocks noChangeAspect="1"/>
          </p:cNvPicPr>
          <p:nvPr/>
        </p:nvPicPr>
        <p:blipFill>
          <a:blip r:embed="rId3" cstate="print"/>
          <a:stretch>
            <a:fillRect/>
          </a:stretch>
        </p:blipFill>
        <p:spPr>
          <a:xfrm>
            <a:off x="3276600" y="381000"/>
            <a:ext cx="5486400" cy="353886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see_sciencefair_sciencescoring.png"/>
          <p:cNvPicPr>
            <a:picLocks noChangeAspect="1"/>
          </p:cNvPicPr>
          <p:nvPr/>
        </p:nvPicPr>
        <p:blipFill>
          <a:blip r:embed="rId3" cstate="print"/>
          <a:stretch>
            <a:fillRect/>
          </a:stretch>
        </p:blipFill>
        <p:spPr>
          <a:xfrm>
            <a:off x="304800" y="685800"/>
            <a:ext cx="4648200" cy="2998206"/>
          </a:xfrm>
          <a:prstGeom prst="rect">
            <a:avLst/>
          </a:prstGeom>
        </p:spPr>
      </p:pic>
      <p:pic>
        <p:nvPicPr>
          <p:cNvPr id="5" name="Picture 4" descr="cosee_sciencefair_elderscoringguide.png"/>
          <p:cNvPicPr>
            <a:picLocks noChangeAspect="1"/>
          </p:cNvPicPr>
          <p:nvPr/>
        </p:nvPicPr>
        <p:blipFill>
          <a:blip r:embed="rId4" cstate="print"/>
          <a:stretch>
            <a:fillRect/>
          </a:stretch>
        </p:blipFill>
        <p:spPr>
          <a:xfrm>
            <a:off x="4419600" y="3200400"/>
            <a:ext cx="4335731" cy="2796656"/>
          </a:xfrm>
          <a:prstGeom prst="rect">
            <a:avLst/>
          </a:prstGeom>
        </p:spPr>
      </p:pic>
      <p:sp>
        <p:nvSpPr>
          <p:cNvPr id="6" name="TextBox 5"/>
          <p:cNvSpPr txBox="1"/>
          <p:nvPr/>
        </p:nvSpPr>
        <p:spPr>
          <a:xfrm>
            <a:off x="5334000" y="1295400"/>
            <a:ext cx="3581400" cy="1200329"/>
          </a:xfrm>
          <a:prstGeom prst="rect">
            <a:avLst/>
          </a:prstGeom>
          <a:noFill/>
        </p:spPr>
        <p:txBody>
          <a:bodyPr wrap="square" rtlCol="0">
            <a:spAutoFit/>
          </a:bodyPr>
          <a:lstStyle/>
          <a:p>
            <a:r>
              <a:rPr lang="en-US" b="1" dirty="0" smtClean="0"/>
              <a:t>Two  Types of Judges</a:t>
            </a:r>
          </a:p>
          <a:p>
            <a:endParaRPr lang="en-US" b="1" dirty="0" smtClean="0"/>
          </a:p>
          <a:p>
            <a:endParaRPr lang="en-US" b="1" dirty="0" smtClean="0"/>
          </a:p>
          <a:p>
            <a:r>
              <a:rPr lang="en-US" b="1" dirty="0" smtClean="0"/>
              <a:t>Two Types of Scoring Rubrics</a:t>
            </a:r>
            <a:endParaRPr lang="en-US"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019.JPG"/>
          <p:cNvPicPr>
            <a:picLocks noChangeAspect="1"/>
          </p:cNvPicPr>
          <p:nvPr/>
        </p:nvPicPr>
        <p:blipFill>
          <a:blip r:embed="rId3" cstate="print"/>
          <a:stretch>
            <a:fillRect/>
          </a:stretch>
        </p:blipFill>
        <p:spPr>
          <a:xfrm>
            <a:off x="457200" y="2057400"/>
            <a:ext cx="2343150" cy="3124200"/>
          </a:xfrm>
          <a:prstGeom prst="rect">
            <a:avLst/>
          </a:prstGeom>
        </p:spPr>
      </p:pic>
      <p:pic>
        <p:nvPicPr>
          <p:cNvPr id="4" name="Picture 3" descr="DSC00028.JPG"/>
          <p:cNvPicPr>
            <a:picLocks noChangeAspect="1"/>
          </p:cNvPicPr>
          <p:nvPr/>
        </p:nvPicPr>
        <p:blipFill>
          <a:blip r:embed="rId4" cstate="print"/>
          <a:stretch>
            <a:fillRect/>
          </a:stretch>
        </p:blipFill>
        <p:spPr>
          <a:xfrm>
            <a:off x="2971800" y="762000"/>
            <a:ext cx="3149600" cy="2362200"/>
          </a:xfrm>
          <a:prstGeom prst="rect">
            <a:avLst/>
          </a:prstGeom>
        </p:spPr>
      </p:pic>
      <p:pic>
        <p:nvPicPr>
          <p:cNvPr id="5" name="Picture 4" descr="DSC00027.JPG"/>
          <p:cNvPicPr>
            <a:picLocks noChangeAspect="1"/>
          </p:cNvPicPr>
          <p:nvPr/>
        </p:nvPicPr>
        <p:blipFill>
          <a:blip r:embed="rId5" cstate="print"/>
          <a:stretch>
            <a:fillRect/>
          </a:stretch>
        </p:blipFill>
        <p:spPr>
          <a:xfrm>
            <a:off x="5638800" y="3429000"/>
            <a:ext cx="3124200" cy="2343150"/>
          </a:xfrm>
          <a:prstGeom prst="rect">
            <a:avLst/>
          </a:prstGeom>
        </p:spPr>
      </p:pic>
      <p:sp>
        <p:nvSpPr>
          <p:cNvPr id="6" name="TextBox 5"/>
          <p:cNvSpPr txBox="1"/>
          <p:nvPr/>
        </p:nvSpPr>
        <p:spPr>
          <a:xfrm>
            <a:off x="5440486" y="5791200"/>
            <a:ext cx="3703514" cy="369332"/>
          </a:xfrm>
          <a:prstGeom prst="rect">
            <a:avLst/>
          </a:prstGeom>
          <a:noFill/>
        </p:spPr>
        <p:txBody>
          <a:bodyPr wrap="none" rtlCol="0">
            <a:spAutoFit/>
          </a:bodyPr>
          <a:lstStyle/>
          <a:p>
            <a:r>
              <a:rPr lang="en-US" b="1" dirty="0" smtClean="0"/>
              <a:t>Anchorage Settling Pond Project</a:t>
            </a:r>
            <a:endParaRPr lang="en-US" b="1" dirty="0"/>
          </a:p>
        </p:txBody>
      </p:sp>
      <p:sp>
        <p:nvSpPr>
          <p:cNvPr id="7" name="TextBox 6"/>
          <p:cNvSpPr txBox="1"/>
          <p:nvPr/>
        </p:nvSpPr>
        <p:spPr>
          <a:xfrm>
            <a:off x="3352800" y="3429000"/>
            <a:ext cx="2024850" cy="369332"/>
          </a:xfrm>
          <a:prstGeom prst="rect">
            <a:avLst/>
          </a:prstGeom>
          <a:noFill/>
        </p:spPr>
        <p:txBody>
          <a:bodyPr wrap="none" rtlCol="0">
            <a:spAutoFit/>
          </a:bodyPr>
          <a:lstStyle/>
          <a:p>
            <a:r>
              <a:rPr lang="en-US" b="1" dirty="0" smtClean="0"/>
              <a:t>Ice Cellar Project</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1143000"/>
          </a:xfrm>
        </p:spPr>
        <p:txBody>
          <a:bodyPr/>
          <a:lstStyle/>
          <a:p>
            <a:pPr algn="ctr"/>
            <a:r>
              <a:rPr lang="en-US" dirty="0" smtClean="0"/>
              <a:t>Professional Development</a:t>
            </a:r>
            <a:endParaRPr lang="en-US" dirty="0"/>
          </a:p>
        </p:txBody>
      </p:sp>
      <p:pic>
        <p:nvPicPr>
          <p:cNvPr id="4" name="Picture 3" descr="alaskaLMEs_prez.jpg"/>
          <p:cNvPicPr>
            <a:picLocks noChangeAspect="1"/>
          </p:cNvPicPr>
          <p:nvPr/>
        </p:nvPicPr>
        <p:blipFill>
          <a:blip r:embed="rId3" cstate="print"/>
          <a:stretch>
            <a:fillRect/>
          </a:stretch>
        </p:blipFill>
        <p:spPr>
          <a:xfrm>
            <a:off x="381000" y="2133600"/>
            <a:ext cx="2560481" cy="1904999"/>
          </a:xfrm>
          <a:prstGeom prst="rect">
            <a:avLst/>
          </a:prstGeom>
        </p:spPr>
      </p:pic>
      <p:pic>
        <p:nvPicPr>
          <p:cNvPr id="5" name="Picture 4" descr="Dissecting a salmon (2).JPG"/>
          <p:cNvPicPr>
            <a:picLocks noChangeAspect="1"/>
          </p:cNvPicPr>
          <p:nvPr/>
        </p:nvPicPr>
        <p:blipFill>
          <a:blip r:embed="rId4" cstate="print"/>
          <a:stretch>
            <a:fillRect/>
          </a:stretch>
        </p:blipFill>
        <p:spPr>
          <a:xfrm>
            <a:off x="3048000" y="1905000"/>
            <a:ext cx="3149600" cy="2362200"/>
          </a:xfrm>
          <a:prstGeom prst="rect">
            <a:avLst/>
          </a:prstGeom>
        </p:spPr>
      </p:pic>
      <p:sp>
        <p:nvSpPr>
          <p:cNvPr id="8" name="TextBox 7"/>
          <p:cNvSpPr txBox="1"/>
          <p:nvPr/>
        </p:nvSpPr>
        <p:spPr>
          <a:xfrm>
            <a:off x="152400" y="4343400"/>
            <a:ext cx="2917722" cy="923330"/>
          </a:xfrm>
          <a:prstGeom prst="rect">
            <a:avLst/>
          </a:prstGeom>
          <a:noFill/>
        </p:spPr>
        <p:txBody>
          <a:bodyPr wrap="none" rtlCol="0">
            <a:spAutoFit/>
          </a:bodyPr>
          <a:lstStyle/>
          <a:p>
            <a:pPr algn="ctr"/>
            <a:r>
              <a:rPr lang="en-US" b="1" dirty="0" smtClean="0"/>
              <a:t>Curriculum </a:t>
            </a:r>
          </a:p>
          <a:p>
            <a:pPr algn="ctr"/>
            <a:r>
              <a:rPr lang="en-US" b="1" dirty="0" smtClean="0"/>
              <a:t>Development for </a:t>
            </a:r>
          </a:p>
          <a:p>
            <a:pPr algn="ctr"/>
            <a:r>
              <a:rPr lang="en-US" b="1" dirty="0" smtClean="0"/>
              <a:t>Large Marine Ecosystems</a:t>
            </a:r>
            <a:endParaRPr lang="en-US" b="1" dirty="0"/>
          </a:p>
        </p:txBody>
      </p:sp>
      <p:sp>
        <p:nvSpPr>
          <p:cNvPr id="9" name="TextBox 8"/>
          <p:cNvSpPr txBox="1"/>
          <p:nvPr/>
        </p:nvSpPr>
        <p:spPr>
          <a:xfrm>
            <a:off x="3124200" y="4343400"/>
            <a:ext cx="2984856" cy="646331"/>
          </a:xfrm>
          <a:prstGeom prst="rect">
            <a:avLst/>
          </a:prstGeom>
          <a:noFill/>
        </p:spPr>
        <p:txBody>
          <a:bodyPr wrap="none" rtlCol="0">
            <a:spAutoFit/>
          </a:bodyPr>
          <a:lstStyle/>
          <a:p>
            <a:pPr algn="ctr"/>
            <a:r>
              <a:rPr lang="en-US" b="1" dirty="0" smtClean="0"/>
              <a:t>Salmon-in-the-Classroom</a:t>
            </a:r>
          </a:p>
          <a:p>
            <a:pPr algn="ctr"/>
            <a:r>
              <a:rPr lang="en-US" b="1" dirty="0" smtClean="0"/>
              <a:t>Learning Community</a:t>
            </a:r>
            <a:endParaRPr lang="en-US" b="1" dirty="0"/>
          </a:p>
        </p:txBody>
      </p:sp>
      <p:pic>
        <p:nvPicPr>
          <p:cNvPr id="10" name="Picture 9" descr="UAF SFOS scientist Mark Wipfli explains salmon stream and marine food webs.JPG"/>
          <p:cNvPicPr>
            <a:picLocks noChangeAspect="1"/>
          </p:cNvPicPr>
          <p:nvPr/>
        </p:nvPicPr>
        <p:blipFill>
          <a:blip r:embed="rId5" cstate="print"/>
          <a:stretch>
            <a:fillRect/>
          </a:stretch>
        </p:blipFill>
        <p:spPr>
          <a:xfrm>
            <a:off x="6324600" y="2209800"/>
            <a:ext cx="2540000" cy="1905000"/>
          </a:xfrm>
          <a:prstGeom prst="rect">
            <a:avLst/>
          </a:prstGeom>
        </p:spPr>
      </p:pic>
      <p:sp>
        <p:nvSpPr>
          <p:cNvPr id="11" name="TextBox 10"/>
          <p:cNvSpPr txBox="1"/>
          <p:nvPr/>
        </p:nvSpPr>
        <p:spPr>
          <a:xfrm>
            <a:off x="6454774" y="4343400"/>
            <a:ext cx="2551339" cy="646331"/>
          </a:xfrm>
          <a:prstGeom prst="rect">
            <a:avLst/>
          </a:prstGeom>
          <a:noFill/>
        </p:spPr>
        <p:txBody>
          <a:bodyPr wrap="none" rtlCol="0">
            <a:spAutoFit/>
          </a:bodyPr>
          <a:lstStyle/>
          <a:p>
            <a:pPr algn="ctr"/>
            <a:r>
              <a:rPr lang="en-US" b="1" dirty="0" smtClean="0"/>
              <a:t>Scientist Involvement</a:t>
            </a:r>
          </a:p>
          <a:p>
            <a:pPr algn="ctr"/>
            <a:r>
              <a:rPr lang="en-US" b="1" dirty="0" smtClean="0"/>
              <a:t>and Partnerships</a:t>
            </a:r>
            <a:endParaRPr 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305800" cy="1143000"/>
          </a:xfrm>
        </p:spPr>
        <p:txBody>
          <a:bodyPr>
            <a:normAutofit fontScale="90000"/>
          </a:bodyPr>
          <a:lstStyle/>
          <a:p>
            <a:pPr algn="ctr"/>
            <a:r>
              <a:rPr lang="en-US" dirty="0" smtClean="0"/>
              <a:t>Sustained Teacher-Scientist Partnerships</a:t>
            </a:r>
            <a:endParaRPr lang="en-US" dirty="0"/>
          </a:p>
        </p:txBody>
      </p:sp>
      <p:pic>
        <p:nvPicPr>
          <p:cNvPr id="3" name="Picture 2" descr="furseals5.jpg"/>
          <p:cNvPicPr>
            <a:picLocks noChangeAspect="1"/>
          </p:cNvPicPr>
          <p:nvPr/>
        </p:nvPicPr>
        <p:blipFill>
          <a:blip r:embed="rId3" cstate="print"/>
          <a:stretch>
            <a:fillRect/>
          </a:stretch>
        </p:blipFill>
        <p:spPr>
          <a:xfrm>
            <a:off x="2743200" y="3276600"/>
            <a:ext cx="3265714" cy="2438400"/>
          </a:xfrm>
          <a:prstGeom prst="rect">
            <a:avLst/>
          </a:prstGeom>
        </p:spPr>
      </p:pic>
      <p:pic>
        <p:nvPicPr>
          <p:cNvPr id="4" name="Picture 3" descr="Human Pribilofs.jpg"/>
          <p:cNvPicPr>
            <a:picLocks noChangeAspect="1"/>
          </p:cNvPicPr>
          <p:nvPr/>
        </p:nvPicPr>
        <p:blipFill>
          <a:blip r:embed="rId4" cstate="print"/>
          <a:stretch>
            <a:fillRect/>
          </a:stretch>
        </p:blipFill>
        <p:spPr>
          <a:xfrm>
            <a:off x="914400" y="1905000"/>
            <a:ext cx="1940927" cy="2209800"/>
          </a:xfrm>
          <a:prstGeom prst="rect">
            <a:avLst/>
          </a:prstGeom>
        </p:spPr>
      </p:pic>
      <p:pic>
        <p:nvPicPr>
          <p:cNvPr id="5" name="Picture 4" descr="cosworkshop_andrewandtonia.jpg"/>
          <p:cNvPicPr>
            <a:picLocks noChangeAspect="1"/>
          </p:cNvPicPr>
          <p:nvPr/>
        </p:nvPicPr>
        <p:blipFill>
          <a:blip r:embed="rId5" cstate="print"/>
          <a:stretch>
            <a:fillRect/>
          </a:stretch>
        </p:blipFill>
        <p:spPr>
          <a:xfrm>
            <a:off x="5943600" y="2209800"/>
            <a:ext cx="2743200" cy="232562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2514600"/>
            <a:ext cx="2648546" cy="369332"/>
          </a:xfrm>
          <a:prstGeom prst="rect">
            <a:avLst/>
          </a:prstGeom>
          <a:noFill/>
        </p:spPr>
        <p:txBody>
          <a:bodyPr wrap="none" rtlCol="0">
            <a:spAutoFit/>
          </a:bodyPr>
          <a:lstStyle/>
          <a:p>
            <a:r>
              <a:rPr lang="en-US" dirty="0" smtClean="0"/>
              <a:t>The </a:t>
            </a:r>
            <a:r>
              <a:rPr lang="en-US" dirty="0" err="1" smtClean="0"/>
              <a:t>Quinhagak</a:t>
            </a:r>
            <a:r>
              <a:rPr lang="en-US" dirty="0" smtClean="0"/>
              <a:t> Example</a:t>
            </a:r>
            <a:endParaRPr lang="en-US" dirty="0"/>
          </a:p>
        </p:txBody>
      </p:sp>
      <p:pic>
        <p:nvPicPr>
          <p:cNvPr id="6" name="Picture 5" descr="map quinhagak.jpg"/>
          <p:cNvPicPr>
            <a:picLocks noChangeAspect="1"/>
          </p:cNvPicPr>
          <p:nvPr/>
        </p:nvPicPr>
        <p:blipFill>
          <a:blip r:embed="rId3" cstate="print"/>
          <a:stretch>
            <a:fillRect/>
          </a:stretch>
        </p:blipFill>
        <p:spPr>
          <a:xfrm>
            <a:off x="228600" y="1447800"/>
            <a:ext cx="2220686" cy="2072640"/>
          </a:xfrm>
          <a:prstGeom prst="rect">
            <a:avLst/>
          </a:prstGeom>
        </p:spPr>
      </p:pic>
      <p:pic>
        <p:nvPicPr>
          <p:cNvPr id="8" name="Picture 7" descr="quinhagak kids.jpg"/>
          <p:cNvPicPr>
            <a:picLocks noChangeAspect="1"/>
          </p:cNvPicPr>
          <p:nvPr/>
        </p:nvPicPr>
        <p:blipFill>
          <a:blip r:embed="rId4" cstate="print"/>
          <a:stretch>
            <a:fillRect/>
          </a:stretch>
        </p:blipFill>
        <p:spPr>
          <a:xfrm>
            <a:off x="2133600" y="914400"/>
            <a:ext cx="4125113" cy="2743200"/>
          </a:xfrm>
          <a:prstGeom prst="rect">
            <a:avLst/>
          </a:prstGeom>
        </p:spPr>
      </p:pic>
      <p:pic>
        <p:nvPicPr>
          <p:cNvPr id="9" name="Picture 8" descr="deploying drifter quinhagak.jpg"/>
          <p:cNvPicPr>
            <a:picLocks noChangeAspect="1"/>
          </p:cNvPicPr>
          <p:nvPr/>
        </p:nvPicPr>
        <p:blipFill>
          <a:blip r:embed="rId5" cstate="print"/>
          <a:stretch>
            <a:fillRect/>
          </a:stretch>
        </p:blipFill>
        <p:spPr>
          <a:xfrm>
            <a:off x="4876800" y="3657600"/>
            <a:ext cx="3675980" cy="2438400"/>
          </a:xfrm>
          <a:prstGeom prst="rect">
            <a:avLst/>
          </a:prstGeom>
        </p:spPr>
      </p:pic>
      <p:pic>
        <p:nvPicPr>
          <p:cNvPr id="7" name="Picture 6" descr="drifterpic1.jpg"/>
          <p:cNvPicPr>
            <a:picLocks noChangeAspect="1"/>
          </p:cNvPicPr>
          <p:nvPr/>
        </p:nvPicPr>
        <p:blipFill>
          <a:blip r:embed="rId6" cstate="print"/>
          <a:stretch>
            <a:fillRect/>
          </a:stretch>
        </p:blipFill>
        <p:spPr>
          <a:xfrm>
            <a:off x="6248400" y="1676400"/>
            <a:ext cx="2076450" cy="1676779"/>
          </a:xfrm>
          <a:prstGeom prst="rect">
            <a:avLst/>
          </a:prstGeom>
        </p:spPr>
      </p:pic>
      <p:sp>
        <p:nvSpPr>
          <p:cNvPr id="10" name="TextBox 9"/>
          <p:cNvSpPr txBox="1"/>
          <p:nvPr/>
        </p:nvSpPr>
        <p:spPr>
          <a:xfrm>
            <a:off x="1673720" y="4114800"/>
            <a:ext cx="1798185" cy="1200329"/>
          </a:xfrm>
          <a:prstGeom prst="rect">
            <a:avLst/>
          </a:prstGeom>
          <a:noFill/>
        </p:spPr>
        <p:txBody>
          <a:bodyPr wrap="none" rtlCol="0">
            <a:spAutoFit/>
          </a:bodyPr>
          <a:lstStyle/>
          <a:p>
            <a:pPr algn="ctr"/>
            <a:r>
              <a:rPr lang="en-US" b="1" dirty="0" err="1" smtClean="0"/>
              <a:t>Quinagak</a:t>
            </a:r>
            <a:endParaRPr lang="en-US" b="1" dirty="0" smtClean="0"/>
          </a:p>
          <a:p>
            <a:pPr algn="ctr"/>
            <a:r>
              <a:rPr lang="en-US" b="1" dirty="0" smtClean="0"/>
              <a:t>Students &amp; </a:t>
            </a:r>
          </a:p>
          <a:p>
            <a:pPr algn="ctr"/>
            <a:r>
              <a:rPr lang="en-US" b="1" dirty="0" smtClean="0"/>
              <a:t>The Bering Sea</a:t>
            </a:r>
          </a:p>
          <a:p>
            <a:pPr algn="ctr"/>
            <a:r>
              <a:rPr lang="en-US" b="1" dirty="0" smtClean="0"/>
              <a:t>Drifter  Study</a:t>
            </a:r>
            <a:endParaRPr lang="en-US"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Science &amp; Culture Camps</a:t>
            </a:r>
            <a:endParaRPr lang="en-US" dirty="0"/>
          </a:p>
        </p:txBody>
      </p:sp>
      <p:pic>
        <p:nvPicPr>
          <p:cNvPr id="3" name="Picture 2" descr="culturecamp1.jpg"/>
          <p:cNvPicPr>
            <a:picLocks noChangeAspect="1"/>
          </p:cNvPicPr>
          <p:nvPr/>
        </p:nvPicPr>
        <p:blipFill>
          <a:blip r:embed="rId3" cstate="print"/>
          <a:stretch>
            <a:fillRect/>
          </a:stretch>
        </p:blipFill>
        <p:spPr>
          <a:xfrm>
            <a:off x="3429000" y="2438400"/>
            <a:ext cx="2362200" cy="1771650"/>
          </a:xfrm>
          <a:prstGeom prst="rect">
            <a:avLst/>
          </a:prstGeom>
        </p:spPr>
      </p:pic>
      <p:pic>
        <p:nvPicPr>
          <p:cNvPr id="4" name="Picture 3" descr="culturecamp2.jpg"/>
          <p:cNvPicPr>
            <a:picLocks noChangeAspect="1"/>
          </p:cNvPicPr>
          <p:nvPr/>
        </p:nvPicPr>
        <p:blipFill>
          <a:blip r:embed="rId4" cstate="print"/>
          <a:stretch>
            <a:fillRect/>
          </a:stretch>
        </p:blipFill>
        <p:spPr>
          <a:xfrm>
            <a:off x="5943600" y="2362200"/>
            <a:ext cx="2857500" cy="2143125"/>
          </a:xfrm>
          <a:prstGeom prst="rect">
            <a:avLst/>
          </a:prstGeom>
        </p:spPr>
      </p:pic>
      <p:pic>
        <p:nvPicPr>
          <p:cNvPr id="5" name="Picture 4" descr="beringseadays.jpg"/>
          <p:cNvPicPr>
            <a:picLocks noChangeAspect="1"/>
          </p:cNvPicPr>
          <p:nvPr/>
        </p:nvPicPr>
        <p:blipFill>
          <a:blip r:embed="rId5" cstate="print"/>
          <a:stretch>
            <a:fillRect/>
          </a:stretch>
        </p:blipFill>
        <p:spPr>
          <a:xfrm>
            <a:off x="457200" y="2286000"/>
            <a:ext cx="2857500" cy="21431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AFLogo_A_webbluesmaller.gif"/>
          <p:cNvPicPr>
            <a:picLocks noChangeAspect="1"/>
          </p:cNvPicPr>
          <p:nvPr/>
        </p:nvPicPr>
        <p:blipFill>
          <a:blip r:embed="rId3" cstate="print"/>
          <a:stretch>
            <a:fillRect/>
          </a:stretch>
        </p:blipFill>
        <p:spPr>
          <a:xfrm>
            <a:off x="533400" y="3962400"/>
            <a:ext cx="914400" cy="825500"/>
          </a:xfrm>
          <a:prstGeom prst="rect">
            <a:avLst/>
          </a:prstGeom>
        </p:spPr>
      </p:pic>
      <p:pic>
        <p:nvPicPr>
          <p:cNvPr id="3" name="Picture 2" descr="seagrantlogo.jpg"/>
          <p:cNvPicPr>
            <a:picLocks noChangeAspect="1"/>
          </p:cNvPicPr>
          <p:nvPr/>
        </p:nvPicPr>
        <p:blipFill>
          <a:blip r:embed="rId4" cstate="print"/>
          <a:stretch>
            <a:fillRect/>
          </a:stretch>
        </p:blipFill>
        <p:spPr>
          <a:xfrm>
            <a:off x="1524000" y="3200400"/>
            <a:ext cx="1106129" cy="762000"/>
          </a:xfrm>
          <a:prstGeom prst="rect">
            <a:avLst/>
          </a:prstGeom>
        </p:spPr>
      </p:pic>
      <p:pic>
        <p:nvPicPr>
          <p:cNvPr id="4" name="Picture 3" descr="AOOS_logosmall.jpg"/>
          <p:cNvPicPr>
            <a:picLocks noChangeAspect="1"/>
          </p:cNvPicPr>
          <p:nvPr/>
        </p:nvPicPr>
        <p:blipFill>
          <a:blip r:embed="rId5" cstate="print"/>
          <a:stretch>
            <a:fillRect/>
          </a:stretch>
        </p:blipFill>
        <p:spPr>
          <a:xfrm>
            <a:off x="2819400" y="3200400"/>
            <a:ext cx="1828800" cy="660400"/>
          </a:xfrm>
          <a:prstGeom prst="rect">
            <a:avLst/>
          </a:prstGeom>
        </p:spPr>
      </p:pic>
      <p:pic>
        <p:nvPicPr>
          <p:cNvPr id="5" name="Picture 4" descr="Anchoragesdlogo.gif"/>
          <p:cNvPicPr>
            <a:picLocks noChangeAspect="1"/>
          </p:cNvPicPr>
          <p:nvPr/>
        </p:nvPicPr>
        <p:blipFill>
          <a:blip r:embed="rId6" cstate="print"/>
          <a:stretch>
            <a:fillRect/>
          </a:stretch>
        </p:blipFill>
        <p:spPr>
          <a:xfrm>
            <a:off x="7620000" y="3429000"/>
            <a:ext cx="419100" cy="523875"/>
          </a:xfrm>
          <a:prstGeom prst="rect">
            <a:avLst/>
          </a:prstGeom>
        </p:spPr>
      </p:pic>
      <p:sp>
        <p:nvSpPr>
          <p:cNvPr id="6" name="TextBox 5"/>
          <p:cNvSpPr txBox="1"/>
          <p:nvPr/>
        </p:nvSpPr>
        <p:spPr>
          <a:xfrm>
            <a:off x="7315200" y="4038600"/>
            <a:ext cx="1087157" cy="523220"/>
          </a:xfrm>
          <a:prstGeom prst="rect">
            <a:avLst/>
          </a:prstGeom>
          <a:noFill/>
        </p:spPr>
        <p:txBody>
          <a:bodyPr wrap="none" rtlCol="0">
            <a:spAutoFit/>
          </a:bodyPr>
          <a:lstStyle/>
          <a:p>
            <a:r>
              <a:rPr lang="en-US" dirty="0" smtClean="0"/>
              <a:t>   </a:t>
            </a:r>
            <a:r>
              <a:rPr lang="en-US" sz="1000" b="1" dirty="0" smtClean="0"/>
              <a:t>Anchorage</a:t>
            </a:r>
          </a:p>
          <a:p>
            <a:r>
              <a:rPr lang="en-US" sz="1000" b="1" dirty="0" smtClean="0"/>
              <a:t>School</a:t>
            </a:r>
            <a:r>
              <a:rPr lang="en-US" sz="1000" b="1" baseline="0" dirty="0" smtClean="0"/>
              <a:t> District</a:t>
            </a:r>
            <a:endParaRPr lang="en-US" sz="1000" b="1" dirty="0"/>
          </a:p>
        </p:txBody>
      </p:sp>
      <p:pic>
        <p:nvPicPr>
          <p:cNvPr id="7" name="Picture 6" descr="aslclogo.jpg"/>
          <p:cNvPicPr>
            <a:picLocks noChangeAspect="1"/>
          </p:cNvPicPr>
          <p:nvPr/>
        </p:nvPicPr>
        <p:blipFill>
          <a:blip r:embed="rId7" cstate="print"/>
          <a:stretch>
            <a:fillRect/>
          </a:stretch>
        </p:blipFill>
        <p:spPr>
          <a:xfrm>
            <a:off x="5029200" y="3200400"/>
            <a:ext cx="1945533" cy="1219200"/>
          </a:xfrm>
          <a:prstGeom prst="rect">
            <a:avLst/>
          </a:prstGeom>
        </p:spPr>
      </p:pic>
      <p:pic>
        <p:nvPicPr>
          <p:cNvPr id="8" name="Picture 7" descr="nsf_logo.png"/>
          <p:cNvPicPr>
            <a:picLocks noChangeAspect="1"/>
          </p:cNvPicPr>
          <p:nvPr/>
        </p:nvPicPr>
        <p:blipFill>
          <a:blip r:embed="rId8" cstate="print"/>
          <a:stretch>
            <a:fillRect/>
          </a:stretch>
        </p:blipFill>
        <p:spPr>
          <a:xfrm>
            <a:off x="4038600" y="1295400"/>
            <a:ext cx="914400" cy="914400"/>
          </a:xfrm>
          <a:prstGeom prst="rect">
            <a:avLst/>
          </a:prstGeom>
        </p:spPr>
      </p:pic>
      <p:sp>
        <p:nvSpPr>
          <p:cNvPr id="11" name="TextBox 10"/>
          <p:cNvSpPr txBox="1"/>
          <p:nvPr/>
        </p:nvSpPr>
        <p:spPr>
          <a:xfrm>
            <a:off x="609600" y="2590800"/>
            <a:ext cx="8755025" cy="646331"/>
          </a:xfrm>
          <a:prstGeom prst="rect">
            <a:avLst/>
          </a:prstGeom>
          <a:noFill/>
        </p:spPr>
        <p:txBody>
          <a:bodyPr wrap="none" rtlCol="0">
            <a:spAutoFit/>
          </a:bodyPr>
          <a:lstStyle/>
          <a:p>
            <a:r>
              <a:rPr lang="en-US" b="1" dirty="0" smtClean="0"/>
              <a:t>University Partners       +    Informal Education Partners  + a Formal Education </a:t>
            </a:r>
          </a:p>
          <a:p>
            <a:r>
              <a:rPr lang="en-US" b="1" dirty="0" smtClean="0"/>
              <a:t>							    Partner</a:t>
            </a:r>
            <a:endParaRPr lang="en-US" b="1" dirty="0"/>
          </a:p>
        </p:txBody>
      </p:sp>
      <p:sp>
        <p:nvSpPr>
          <p:cNvPr id="14" name="TextBox 13"/>
          <p:cNvSpPr txBox="1"/>
          <p:nvPr/>
        </p:nvSpPr>
        <p:spPr>
          <a:xfrm>
            <a:off x="2667000" y="1524000"/>
            <a:ext cx="1317733" cy="369332"/>
          </a:xfrm>
          <a:prstGeom prst="rect">
            <a:avLst/>
          </a:prstGeom>
          <a:noFill/>
        </p:spPr>
        <p:txBody>
          <a:bodyPr wrap="none" rtlCol="0">
            <a:spAutoFit/>
          </a:bodyPr>
          <a:lstStyle/>
          <a:p>
            <a:r>
              <a:rPr lang="en-US" b="1" dirty="0" smtClean="0"/>
              <a:t>Funded b</a:t>
            </a:r>
            <a:r>
              <a:rPr lang="en-US" dirty="0" smtClean="0"/>
              <a:t>y</a:t>
            </a:r>
            <a:endParaRPr lang="en-US" dirty="0"/>
          </a:p>
        </p:txBody>
      </p:sp>
      <p:sp>
        <p:nvSpPr>
          <p:cNvPr id="15" name="TextBox 14"/>
          <p:cNvSpPr txBox="1"/>
          <p:nvPr/>
        </p:nvSpPr>
        <p:spPr>
          <a:xfrm>
            <a:off x="4953000" y="1371600"/>
            <a:ext cx="1847109" cy="646331"/>
          </a:xfrm>
          <a:prstGeom prst="rect">
            <a:avLst/>
          </a:prstGeom>
          <a:noFill/>
        </p:spPr>
        <p:txBody>
          <a:bodyPr wrap="none" rtlCol="0">
            <a:spAutoFit/>
          </a:bodyPr>
          <a:lstStyle/>
          <a:p>
            <a:pPr algn="ctr"/>
            <a:r>
              <a:rPr lang="en-US" b="1" dirty="0" smtClean="0"/>
              <a:t>Division of </a:t>
            </a:r>
          </a:p>
          <a:p>
            <a:pPr algn="ctr"/>
            <a:r>
              <a:rPr lang="en-US" b="1" dirty="0" smtClean="0"/>
              <a:t>Ocean Sciences</a:t>
            </a:r>
            <a:endParaRPr lang="en-US" b="1" dirty="0"/>
          </a:p>
        </p:txBody>
      </p:sp>
      <p:sp>
        <p:nvSpPr>
          <p:cNvPr id="16" name="TextBox 15"/>
          <p:cNvSpPr txBox="1"/>
          <p:nvPr/>
        </p:nvSpPr>
        <p:spPr>
          <a:xfrm>
            <a:off x="0" y="685800"/>
            <a:ext cx="8991600" cy="584775"/>
          </a:xfrm>
          <a:prstGeom prst="rect">
            <a:avLst/>
          </a:prstGeom>
          <a:noFill/>
        </p:spPr>
        <p:txBody>
          <a:bodyPr wrap="square" rtlCol="0">
            <a:spAutoFit/>
          </a:bodyPr>
          <a:lstStyle/>
          <a:p>
            <a:pPr algn="ctr"/>
            <a:r>
              <a:rPr lang="en-US" sz="3200" dirty="0" smtClean="0"/>
              <a:t>A Partnership</a:t>
            </a:r>
            <a:endParaRPr lang="en-US" sz="3200" dirty="0"/>
          </a:p>
        </p:txBody>
      </p:sp>
      <p:pic>
        <p:nvPicPr>
          <p:cNvPr id="17" name="Picture 16" descr="sfos_blue_pcsmall.bmp"/>
          <p:cNvPicPr>
            <a:picLocks noChangeAspect="1"/>
          </p:cNvPicPr>
          <p:nvPr/>
        </p:nvPicPr>
        <p:blipFill>
          <a:blip r:embed="rId9" cstate="print"/>
          <a:stretch>
            <a:fillRect/>
          </a:stretch>
        </p:blipFill>
        <p:spPr>
          <a:xfrm>
            <a:off x="1752600" y="4114800"/>
            <a:ext cx="762176" cy="701202"/>
          </a:xfrm>
          <a:prstGeom prst="rect">
            <a:avLst/>
          </a:prstGeom>
        </p:spPr>
      </p:pic>
      <p:sp>
        <p:nvSpPr>
          <p:cNvPr id="18" name="TextBox 17"/>
          <p:cNvSpPr txBox="1"/>
          <p:nvPr/>
        </p:nvSpPr>
        <p:spPr>
          <a:xfrm>
            <a:off x="1752600" y="4800600"/>
            <a:ext cx="683072" cy="338554"/>
          </a:xfrm>
          <a:prstGeom prst="rect">
            <a:avLst/>
          </a:prstGeom>
          <a:noFill/>
        </p:spPr>
        <p:txBody>
          <a:bodyPr wrap="none" rtlCol="0">
            <a:spAutoFit/>
          </a:bodyPr>
          <a:lstStyle/>
          <a:p>
            <a:r>
              <a:rPr lang="en-US" sz="1600" b="1" dirty="0" smtClean="0"/>
              <a:t>SFOS</a:t>
            </a:r>
            <a:endParaRPr lang="en-US" sz="16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305800" cy="1143000"/>
          </a:xfrm>
        </p:spPr>
        <p:txBody>
          <a:bodyPr>
            <a:normAutofit fontScale="90000"/>
          </a:bodyPr>
          <a:lstStyle/>
          <a:p>
            <a:pPr algn="ctr"/>
            <a:r>
              <a:rPr lang="en-US" dirty="0" smtClean="0"/>
              <a:t>School &amp; Community </a:t>
            </a:r>
            <a:br>
              <a:rPr lang="en-US" dirty="0" smtClean="0"/>
            </a:br>
            <a:r>
              <a:rPr lang="en-US" dirty="0" smtClean="0"/>
              <a:t>Monitoring Projects</a:t>
            </a:r>
            <a:endParaRPr lang="en-US" dirty="0"/>
          </a:p>
        </p:txBody>
      </p:sp>
      <p:pic>
        <p:nvPicPr>
          <p:cNvPr id="3" name="Picture 2" descr="investigating.jpg"/>
          <p:cNvPicPr>
            <a:picLocks noChangeAspect="1"/>
          </p:cNvPicPr>
          <p:nvPr/>
        </p:nvPicPr>
        <p:blipFill>
          <a:blip r:embed="rId3" cstate="print"/>
          <a:srcRect/>
          <a:stretch>
            <a:fillRect/>
          </a:stretch>
        </p:blipFill>
        <p:spPr bwMode="auto">
          <a:xfrm>
            <a:off x="2286000" y="2209800"/>
            <a:ext cx="3851275" cy="3581400"/>
          </a:xfrm>
          <a:prstGeom prst="rect">
            <a:avLst/>
          </a:prstGeom>
          <a:noFill/>
          <a:ln w="9525">
            <a:noFill/>
            <a:miter lim="800000"/>
            <a:headEnd/>
            <a:tailEnd/>
          </a:ln>
        </p:spPr>
      </p:pic>
      <p:sp>
        <p:nvSpPr>
          <p:cNvPr id="4" name="Rectangle 3"/>
          <p:cNvSpPr/>
          <p:nvPr/>
        </p:nvSpPr>
        <p:spPr>
          <a:xfrm>
            <a:off x="3581400" y="2971800"/>
            <a:ext cx="838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29000" y="3048000"/>
            <a:ext cx="1524000" cy="923330"/>
          </a:xfrm>
          <a:prstGeom prst="rect">
            <a:avLst/>
          </a:prstGeom>
        </p:spPr>
        <p:txBody>
          <a:bodyPr wrap="square">
            <a:spAutoFit/>
          </a:bodyPr>
          <a:lstStyle/>
          <a:p>
            <a:r>
              <a:rPr lang="en-US" b="1" dirty="0" smtClean="0"/>
              <a:t> Interview </a:t>
            </a:r>
          </a:p>
          <a:p>
            <a:r>
              <a:rPr lang="en-US" b="1" dirty="0" smtClean="0"/>
              <a:t>local people</a:t>
            </a:r>
            <a:endParaRPr lang="en-US" dirty="0" smtClean="0"/>
          </a:p>
          <a:p>
            <a:endParaRPr lang="en-US" dirty="0"/>
          </a:p>
        </p:txBody>
      </p:sp>
      <p:sp>
        <p:nvSpPr>
          <p:cNvPr id="6" name="Rectangle 5"/>
          <p:cNvSpPr/>
          <p:nvPr/>
        </p:nvSpPr>
        <p:spPr>
          <a:xfrm>
            <a:off x="2209800" y="3276600"/>
            <a:ext cx="1295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47800" y="3276600"/>
            <a:ext cx="2057400" cy="1477328"/>
          </a:xfrm>
          <a:prstGeom prst="rect">
            <a:avLst/>
          </a:prstGeom>
        </p:spPr>
        <p:txBody>
          <a:bodyPr wrap="square">
            <a:spAutoFit/>
          </a:bodyPr>
          <a:lstStyle/>
          <a:p>
            <a:r>
              <a:rPr lang="en-US" b="1" dirty="0" smtClean="0"/>
              <a:t>Analyze Data</a:t>
            </a:r>
          </a:p>
          <a:p>
            <a:r>
              <a:rPr lang="en-US" b="1" dirty="0" smtClean="0"/>
              <a:t>      Gather information from multiple sources</a:t>
            </a:r>
          </a:p>
        </p:txBody>
      </p:sp>
      <p:sp>
        <p:nvSpPr>
          <p:cNvPr id="8" name="Rectangle 7"/>
          <p:cNvSpPr/>
          <p:nvPr/>
        </p:nvSpPr>
        <p:spPr>
          <a:xfrm>
            <a:off x="5181600" y="2209800"/>
            <a:ext cx="914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00600" y="441960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smtClean="0">
              <a:solidFill>
                <a:schemeClr val="tx1"/>
              </a:solidFill>
            </a:endParaRPr>
          </a:p>
          <a:p>
            <a:endParaRPr lang="en-US" b="1" dirty="0" smtClean="0">
              <a:solidFill>
                <a:schemeClr val="tx1"/>
              </a:solidFill>
            </a:endParaRPr>
          </a:p>
          <a:p>
            <a:endParaRPr lang="en-US" b="1" dirty="0" smtClean="0">
              <a:solidFill>
                <a:schemeClr val="tx1"/>
              </a:solidFill>
            </a:endParaRPr>
          </a:p>
          <a:p>
            <a:endParaRPr lang="en-US" b="1" dirty="0" smtClean="0">
              <a:solidFill>
                <a:schemeClr val="tx1"/>
              </a:solidFill>
            </a:endParaRPr>
          </a:p>
        </p:txBody>
      </p:sp>
      <p:sp>
        <p:nvSpPr>
          <p:cNvPr id="10" name="TextBox 9"/>
          <p:cNvSpPr txBox="1"/>
          <p:nvPr/>
        </p:nvSpPr>
        <p:spPr>
          <a:xfrm>
            <a:off x="4648200" y="4419600"/>
            <a:ext cx="2348079" cy="646331"/>
          </a:xfrm>
          <a:prstGeom prst="rect">
            <a:avLst/>
          </a:prstGeom>
          <a:noFill/>
        </p:spPr>
        <p:txBody>
          <a:bodyPr wrap="none" rtlCol="0">
            <a:spAutoFit/>
          </a:bodyPr>
          <a:lstStyle/>
          <a:p>
            <a:r>
              <a:rPr lang="en-US" b="1" dirty="0" smtClean="0"/>
              <a:t>    Decide What to </a:t>
            </a:r>
          </a:p>
          <a:p>
            <a:r>
              <a:rPr lang="en-US" b="1" dirty="0" smtClean="0"/>
              <a:t>Measure or Observe</a:t>
            </a:r>
            <a:endParaRPr lang="en-US" b="1" dirty="0"/>
          </a:p>
        </p:txBody>
      </p:sp>
      <p:sp>
        <p:nvSpPr>
          <p:cNvPr id="11" name="TextBox 10"/>
          <p:cNvSpPr txBox="1"/>
          <p:nvPr/>
        </p:nvSpPr>
        <p:spPr>
          <a:xfrm>
            <a:off x="7086600" y="4724400"/>
            <a:ext cx="1679883" cy="646331"/>
          </a:xfrm>
          <a:prstGeom prst="rect">
            <a:avLst/>
          </a:prstGeom>
          <a:noFill/>
        </p:spPr>
        <p:txBody>
          <a:bodyPr wrap="none" rtlCol="0">
            <a:spAutoFit/>
          </a:bodyPr>
          <a:lstStyle/>
          <a:p>
            <a:r>
              <a:rPr lang="en-US" dirty="0" smtClean="0"/>
              <a:t>Date the </a:t>
            </a:r>
          </a:p>
          <a:p>
            <a:r>
              <a:rPr lang="en-US" dirty="0" smtClean="0"/>
              <a:t>Salmon Return</a:t>
            </a:r>
            <a:endParaRPr lang="en-US" dirty="0"/>
          </a:p>
        </p:txBody>
      </p:sp>
      <p:sp>
        <p:nvSpPr>
          <p:cNvPr id="12" name="TextBox 11"/>
          <p:cNvSpPr txBox="1"/>
          <p:nvPr/>
        </p:nvSpPr>
        <p:spPr>
          <a:xfrm>
            <a:off x="3962400" y="5715000"/>
            <a:ext cx="1951625" cy="369332"/>
          </a:xfrm>
          <a:prstGeom prst="rect">
            <a:avLst/>
          </a:prstGeom>
          <a:noFill/>
        </p:spPr>
        <p:txBody>
          <a:bodyPr wrap="none" rtlCol="0">
            <a:spAutoFit/>
          </a:bodyPr>
          <a:lstStyle/>
          <a:p>
            <a:r>
              <a:rPr lang="en-US" dirty="0" smtClean="0"/>
              <a:t>Date of Freeze-up</a:t>
            </a:r>
            <a:endParaRPr lang="en-US" dirty="0"/>
          </a:p>
        </p:txBody>
      </p:sp>
      <p:sp>
        <p:nvSpPr>
          <p:cNvPr id="13" name="TextBox 12"/>
          <p:cNvSpPr txBox="1"/>
          <p:nvPr/>
        </p:nvSpPr>
        <p:spPr>
          <a:xfrm>
            <a:off x="3276600" y="5105400"/>
            <a:ext cx="1884811" cy="369332"/>
          </a:xfrm>
          <a:prstGeom prst="rect">
            <a:avLst/>
          </a:prstGeom>
          <a:noFill/>
        </p:spPr>
        <p:txBody>
          <a:bodyPr wrap="none" rtlCol="0">
            <a:spAutoFit/>
          </a:bodyPr>
          <a:lstStyle/>
          <a:p>
            <a:r>
              <a:rPr lang="en-US" dirty="0" smtClean="0"/>
              <a:t>Date of Budburst</a:t>
            </a:r>
            <a:endParaRPr lang="en-US" dirty="0"/>
          </a:p>
        </p:txBody>
      </p:sp>
      <p:sp>
        <p:nvSpPr>
          <p:cNvPr id="14" name="TextBox 13"/>
          <p:cNvSpPr txBox="1"/>
          <p:nvPr/>
        </p:nvSpPr>
        <p:spPr>
          <a:xfrm>
            <a:off x="6248400" y="5562600"/>
            <a:ext cx="2114297" cy="369332"/>
          </a:xfrm>
          <a:prstGeom prst="rect">
            <a:avLst/>
          </a:prstGeom>
          <a:noFill/>
        </p:spPr>
        <p:txBody>
          <a:bodyPr wrap="none" rtlCol="0">
            <a:spAutoFit/>
          </a:bodyPr>
          <a:lstStyle/>
          <a:p>
            <a:r>
              <a:rPr lang="en-US" dirty="0" smtClean="0"/>
              <a:t>Water Temperature</a:t>
            </a:r>
            <a:endParaRPr lang="en-US" dirty="0"/>
          </a:p>
        </p:txBody>
      </p:sp>
      <p:sp>
        <p:nvSpPr>
          <p:cNvPr id="15" name="Oval 14"/>
          <p:cNvSpPr/>
          <p:nvPr/>
        </p:nvSpPr>
        <p:spPr>
          <a:xfrm>
            <a:off x="6934200" y="4648200"/>
            <a:ext cx="1905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19800" y="5486400"/>
            <a:ext cx="26670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733800" y="5638800"/>
            <a:ext cx="2209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048000" y="5029200"/>
            <a:ext cx="23622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05800" cy="1143000"/>
          </a:xfrm>
        </p:spPr>
        <p:txBody>
          <a:bodyPr>
            <a:normAutofit/>
          </a:bodyPr>
          <a:lstStyle/>
          <a:p>
            <a:pPr algn="ctr"/>
            <a:r>
              <a:rPr lang="en-US" dirty="0" smtClean="0"/>
              <a:t>Sea Ice &amp; Weather Monitoring </a:t>
            </a:r>
            <a:endParaRPr lang="en-US" dirty="0"/>
          </a:p>
        </p:txBody>
      </p:sp>
      <p:pic>
        <p:nvPicPr>
          <p:cNvPr id="4" name="Picture 3" descr="FireShot capture #032 - 'Sea Ice for Walrus Outlook (SIWO) I ARCUS' - www_arcus_org_search_siwo.jpg"/>
          <p:cNvPicPr>
            <a:picLocks noChangeAspect="1"/>
          </p:cNvPicPr>
          <p:nvPr/>
        </p:nvPicPr>
        <p:blipFill>
          <a:blip r:embed="rId3" cstate="print"/>
          <a:stretch>
            <a:fillRect/>
          </a:stretch>
        </p:blipFill>
        <p:spPr>
          <a:xfrm>
            <a:off x="5867400" y="2514600"/>
            <a:ext cx="3004457" cy="1752600"/>
          </a:xfrm>
          <a:prstGeom prst="rect">
            <a:avLst/>
          </a:prstGeom>
        </p:spPr>
      </p:pic>
      <p:pic>
        <p:nvPicPr>
          <p:cNvPr id="5" name="Picture 4" descr="siku.jpg"/>
          <p:cNvPicPr>
            <a:picLocks noChangeAspect="1"/>
          </p:cNvPicPr>
          <p:nvPr/>
        </p:nvPicPr>
        <p:blipFill>
          <a:blip r:embed="rId4" cstate="print"/>
          <a:stretch>
            <a:fillRect/>
          </a:stretch>
        </p:blipFill>
        <p:spPr>
          <a:xfrm>
            <a:off x="914400" y="2286000"/>
            <a:ext cx="1581912" cy="2572512"/>
          </a:xfrm>
          <a:prstGeom prst="rect">
            <a:avLst/>
          </a:prstGeom>
        </p:spPr>
      </p:pic>
      <p:pic>
        <p:nvPicPr>
          <p:cNvPr id="6" name="Picture 5" descr="SIWO.jpg"/>
          <p:cNvPicPr>
            <a:picLocks noChangeAspect="1"/>
          </p:cNvPicPr>
          <p:nvPr/>
        </p:nvPicPr>
        <p:blipFill>
          <a:blip r:embed="rId5" cstate="print"/>
          <a:stretch>
            <a:fillRect/>
          </a:stretch>
        </p:blipFill>
        <p:spPr>
          <a:xfrm>
            <a:off x="5867400" y="4267200"/>
            <a:ext cx="1753807" cy="1352550"/>
          </a:xfrm>
          <a:prstGeom prst="rect">
            <a:avLst/>
          </a:prstGeom>
        </p:spPr>
      </p:pic>
      <p:pic>
        <p:nvPicPr>
          <p:cNvPr id="8" name="Picture 7" descr="weatherourway.jpg"/>
          <p:cNvPicPr>
            <a:picLocks noChangeAspect="1"/>
          </p:cNvPicPr>
          <p:nvPr/>
        </p:nvPicPr>
        <p:blipFill>
          <a:blip r:embed="rId6" cstate="print"/>
          <a:stretch>
            <a:fillRect/>
          </a:stretch>
        </p:blipFill>
        <p:spPr>
          <a:xfrm>
            <a:off x="2667000" y="2362200"/>
            <a:ext cx="3066634" cy="2438400"/>
          </a:xfrm>
          <a:prstGeom prst="rect">
            <a:avLst/>
          </a:prstGeom>
        </p:spPr>
      </p:pic>
      <p:sp>
        <p:nvSpPr>
          <p:cNvPr id="9" name="TextBox 8"/>
          <p:cNvSpPr txBox="1"/>
          <p:nvPr/>
        </p:nvSpPr>
        <p:spPr>
          <a:xfrm>
            <a:off x="6019800" y="2057400"/>
            <a:ext cx="2842445" cy="369332"/>
          </a:xfrm>
          <a:prstGeom prst="rect">
            <a:avLst/>
          </a:prstGeom>
          <a:noFill/>
        </p:spPr>
        <p:txBody>
          <a:bodyPr wrap="none" rtlCol="0">
            <a:spAutoFit/>
          </a:bodyPr>
          <a:lstStyle/>
          <a:p>
            <a:r>
              <a:rPr lang="en-US" dirty="0" smtClean="0"/>
              <a:t>Sea Ice Outlook for Walrus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rrowicetrails (1).jpg"/>
          <p:cNvPicPr>
            <a:picLocks noChangeAspect="1"/>
          </p:cNvPicPr>
          <p:nvPr/>
        </p:nvPicPr>
        <p:blipFill>
          <a:blip r:embed="rId3" cstate="print"/>
          <a:stretch>
            <a:fillRect/>
          </a:stretch>
        </p:blipFill>
        <p:spPr>
          <a:xfrm>
            <a:off x="990600" y="152400"/>
            <a:ext cx="3657600" cy="5652656"/>
          </a:xfrm>
          <a:prstGeom prst="rect">
            <a:avLst/>
          </a:prstGeom>
        </p:spPr>
      </p:pic>
      <p:sp>
        <p:nvSpPr>
          <p:cNvPr id="3" name="TextBox 2"/>
          <p:cNvSpPr txBox="1"/>
          <p:nvPr/>
        </p:nvSpPr>
        <p:spPr>
          <a:xfrm>
            <a:off x="4648200" y="1066800"/>
            <a:ext cx="3345468" cy="2308324"/>
          </a:xfrm>
          <a:prstGeom prst="rect">
            <a:avLst/>
          </a:prstGeom>
          <a:noFill/>
        </p:spPr>
        <p:txBody>
          <a:bodyPr wrap="none" rtlCol="0">
            <a:spAutoFit/>
          </a:bodyPr>
          <a:lstStyle/>
          <a:p>
            <a:r>
              <a:rPr lang="en-US" dirty="0" smtClean="0"/>
              <a:t>        </a:t>
            </a:r>
          </a:p>
          <a:p>
            <a:r>
              <a:rPr lang="en-US" b="1" dirty="0" smtClean="0"/>
              <a:t>Ice Trails </a:t>
            </a:r>
          </a:p>
          <a:p>
            <a:r>
              <a:rPr lang="en-US" dirty="0" smtClean="0"/>
              <a:t>Placement of trails integrates</a:t>
            </a:r>
          </a:p>
          <a:p>
            <a:r>
              <a:rPr lang="en-US" dirty="0" smtClean="0"/>
              <a:t>knowledge about ease of travel,</a:t>
            </a:r>
          </a:p>
          <a:p>
            <a:r>
              <a:rPr lang="en-US" dirty="0" smtClean="0"/>
              <a:t>safety, stability, and persistence </a:t>
            </a:r>
          </a:p>
          <a:p>
            <a:r>
              <a:rPr lang="en-US" dirty="0" smtClean="0"/>
              <a:t>through the season</a:t>
            </a:r>
          </a:p>
          <a:p>
            <a:endParaRPr lang="en-US" dirty="0" smtClean="0"/>
          </a:p>
          <a:p>
            <a:endParaRPr lang="en-US" dirty="0"/>
          </a:p>
        </p:txBody>
      </p:sp>
      <p:pic>
        <p:nvPicPr>
          <p:cNvPr id="4" name="Picture 3" descr="MassBalanceSite_SampleImage.jpg"/>
          <p:cNvPicPr>
            <a:picLocks noChangeAspect="1"/>
          </p:cNvPicPr>
          <p:nvPr/>
        </p:nvPicPr>
        <p:blipFill>
          <a:blip r:embed="rId4" cstate="print"/>
          <a:stretch>
            <a:fillRect/>
          </a:stretch>
        </p:blipFill>
        <p:spPr>
          <a:xfrm>
            <a:off x="5105400" y="2971800"/>
            <a:ext cx="3333750" cy="2667000"/>
          </a:xfrm>
          <a:prstGeom prst="rect">
            <a:avLst/>
          </a:prstGeom>
        </p:spPr>
      </p:pic>
      <p:pic>
        <p:nvPicPr>
          <p:cNvPr id="5" name="Picture 4" descr="sled on ice trail pt hope.jpg"/>
          <p:cNvPicPr>
            <a:picLocks noChangeAspect="1"/>
          </p:cNvPicPr>
          <p:nvPr/>
        </p:nvPicPr>
        <p:blipFill>
          <a:blip r:embed="rId5" cstate="print"/>
          <a:stretch>
            <a:fillRect/>
          </a:stretch>
        </p:blipFill>
        <p:spPr>
          <a:xfrm>
            <a:off x="152400" y="609600"/>
            <a:ext cx="1947604" cy="1524000"/>
          </a:xfrm>
          <a:prstGeom prst="rect">
            <a:avLst/>
          </a:prstGeom>
        </p:spPr>
      </p:pic>
      <p:sp>
        <p:nvSpPr>
          <p:cNvPr id="6" name="TextBox 5"/>
          <p:cNvSpPr txBox="1"/>
          <p:nvPr/>
        </p:nvSpPr>
        <p:spPr>
          <a:xfrm>
            <a:off x="5410200" y="5638800"/>
            <a:ext cx="2896627" cy="369332"/>
          </a:xfrm>
          <a:prstGeom prst="rect">
            <a:avLst/>
          </a:prstGeom>
          <a:noFill/>
        </p:spPr>
        <p:txBody>
          <a:bodyPr wrap="none" rtlCol="0">
            <a:spAutoFit/>
          </a:bodyPr>
          <a:lstStyle/>
          <a:p>
            <a:pPr algn="ctr"/>
            <a:r>
              <a:rPr lang="en-US" b="1" dirty="0" smtClean="0"/>
              <a:t>Mass Balance Equipmen</a:t>
            </a:r>
            <a:r>
              <a:rPr lang="en-US" dirty="0" smtClean="0"/>
              <a:t>t</a:t>
            </a:r>
            <a:endParaRPr lang="en-US" dirty="0"/>
          </a:p>
        </p:txBody>
      </p:sp>
      <p:sp>
        <p:nvSpPr>
          <p:cNvPr id="7" name="TextBox 6"/>
          <p:cNvSpPr txBox="1"/>
          <p:nvPr/>
        </p:nvSpPr>
        <p:spPr>
          <a:xfrm>
            <a:off x="4862828" y="609600"/>
            <a:ext cx="4281172" cy="369332"/>
          </a:xfrm>
          <a:prstGeom prst="rect">
            <a:avLst/>
          </a:prstGeom>
          <a:noFill/>
        </p:spPr>
        <p:txBody>
          <a:bodyPr wrap="none" rtlCol="0">
            <a:spAutoFit/>
          </a:bodyPr>
          <a:lstStyle/>
          <a:p>
            <a:r>
              <a:rPr lang="en-US" b="1" dirty="0" smtClean="0"/>
              <a:t>Seasonal Ice Zone Observing Network</a:t>
            </a:r>
            <a:endParaRPr lang="en-U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58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TextBox 2"/>
          <p:cNvSpPr txBox="1"/>
          <p:nvPr/>
        </p:nvSpPr>
        <p:spPr>
          <a:xfrm>
            <a:off x="381000" y="1676400"/>
            <a:ext cx="8309326" cy="2554545"/>
          </a:xfrm>
          <a:prstGeom prst="rect">
            <a:avLst/>
          </a:prstGeom>
          <a:noFill/>
        </p:spPr>
        <p:txBody>
          <a:bodyPr wrap="none" rtlCol="0">
            <a:spAutoFit/>
          </a:bodyPr>
          <a:lstStyle/>
          <a:p>
            <a:pPr algn="ctr"/>
            <a:r>
              <a:rPr lang="en-US" sz="4000" b="1" dirty="0" smtClean="0">
                <a:solidFill>
                  <a:schemeClr val="tx2"/>
                </a:solidFill>
              </a:rPr>
              <a:t>Teaching Resources at </a:t>
            </a:r>
          </a:p>
          <a:p>
            <a:pPr algn="ctr"/>
            <a:r>
              <a:rPr lang="en-US" sz="4000" b="1" dirty="0" smtClean="0">
                <a:solidFill>
                  <a:schemeClr val="tx2"/>
                </a:solidFill>
              </a:rPr>
              <a:t>http://www.coseealaska.net</a:t>
            </a:r>
          </a:p>
          <a:p>
            <a:pPr algn="ctr"/>
            <a:endParaRPr lang="en-US" sz="4000" dirty="0" smtClean="0">
              <a:solidFill>
                <a:schemeClr val="tx2"/>
              </a:solidFill>
            </a:endParaRPr>
          </a:p>
          <a:p>
            <a:pPr algn="ctr"/>
            <a:r>
              <a:rPr lang="en-US" sz="4000" b="1" dirty="0" smtClean="0">
                <a:solidFill>
                  <a:schemeClr val="tx2"/>
                </a:solidFill>
              </a:rPr>
              <a:t>Join http://oceanseanet.ning.com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ceanseanet_pagetop.jpg"/>
          <p:cNvPicPr>
            <a:picLocks noChangeAspect="1"/>
          </p:cNvPicPr>
          <p:nvPr/>
        </p:nvPicPr>
        <p:blipFill>
          <a:blip r:embed="rId3" cstate="print"/>
          <a:stretch>
            <a:fillRect/>
          </a:stretch>
        </p:blipFill>
        <p:spPr>
          <a:xfrm>
            <a:off x="762000" y="685800"/>
            <a:ext cx="7926359" cy="4876800"/>
          </a:xfrm>
          <a:prstGeom prst="rect">
            <a:avLst/>
          </a:prstGeom>
        </p:spPr>
      </p:pic>
      <p:sp>
        <p:nvSpPr>
          <p:cNvPr id="6" name="TextBox 5"/>
          <p:cNvSpPr txBox="1"/>
          <p:nvPr/>
        </p:nvSpPr>
        <p:spPr>
          <a:xfrm>
            <a:off x="3505200" y="2514600"/>
            <a:ext cx="2633798" cy="369332"/>
          </a:xfrm>
          <a:prstGeom prst="rect">
            <a:avLst/>
          </a:prstGeom>
          <a:noFill/>
        </p:spPr>
        <p:txBody>
          <a:bodyPr wrap="none" rtlCol="0">
            <a:spAutoFit/>
          </a:bodyPr>
          <a:lstStyle/>
          <a:p>
            <a:r>
              <a:rPr lang="en-US" b="1" dirty="0" smtClean="0"/>
              <a:t>Social Networking Site</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you believe in climate change?</a:t>
            </a:r>
            <a:endParaRPr lang="en-US" dirty="0"/>
          </a:p>
        </p:txBody>
      </p:sp>
      <p:sp>
        <p:nvSpPr>
          <p:cNvPr id="3" name="Content Placeholder 2"/>
          <p:cNvSpPr>
            <a:spLocks noGrp="1"/>
          </p:cNvSpPr>
          <p:nvPr>
            <p:ph idx="1"/>
          </p:nvPr>
        </p:nvSpPr>
        <p:spPr/>
        <p:txBody>
          <a:bodyPr/>
          <a:lstStyle/>
          <a:p>
            <a:r>
              <a:rPr lang="en-US" dirty="0" smtClean="0"/>
              <a:t>Do you believe it’s happening?</a:t>
            </a:r>
          </a:p>
          <a:p>
            <a:r>
              <a:rPr lang="en-US" dirty="0" smtClean="0"/>
              <a:t>Do you believe that human activities are causing climate change?</a:t>
            </a:r>
          </a:p>
          <a:p>
            <a:r>
              <a:rPr lang="en-US" dirty="0" smtClean="0"/>
              <a:t>Do you believe that most scientists agree that it’s happening?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smtClean="0"/>
              <a:t>National Poll Results</a:t>
            </a:r>
            <a:endParaRPr lang="en-US" dirty="0"/>
          </a:p>
        </p:txBody>
      </p:sp>
      <p:sp>
        <p:nvSpPr>
          <p:cNvPr id="3" name="Content Placeholder 2"/>
          <p:cNvSpPr>
            <a:spLocks noGrp="1"/>
          </p:cNvSpPr>
          <p:nvPr>
            <p:ph idx="1"/>
          </p:nvPr>
        </p:nvSpPr>
        <p:spPr>
          <a:xfrm>
            <a:off x="457200" y="1371600"/>
            <a:ext cx="8229600" cy="4389120"/>
          </a:xfrm>
        </p:spPr>
        <p:txBody>
          <a:bodyPr/>
          <a:lstStyle/>
          <a:p>
            <a:r>
              <a:rPr lang="en-US" dirty="0" smtClean="0"/>
              <a:t>October, 2009:   </a:t>
            </a:r>
            <a:r>
              <a:rPr lang="en-US" b="1" dirty="0" smtClean="0"/>
              <a:t>57%</a:t>
            </a:r>
            <a:r>
              <a:rPr lang="en-US" dirty="0" smtClean="0"/>
              <a:t> said there was solid evidence of warming (down from 77% in 2006 and 71% in 2008)</a:t>
            </a:r>
          </a:p>
          <a:p>
            <a:pPr>
              <a:buNone/>
            </a:pPr>
            <a:endParaRPr lang="en-US" dirty="0" smtClean="0"/>
          </a:p>
          <a:p>
            <a:r>
              <a:rPr lang="en-US" dirty="0" smtClean="0"/>
              <a:t>October, 2009: </a:t>
            </a:r>
            <a:r>
              <a:rPr lang="en-US" b="1" dirty="0" smtClean="0"/>
              <a:t>36% </a:t>
            </a:r>
            <a:r>
              <a:rPr lang="en-US" dirty="0" smtClean="0"/>
              <a:t>said humans were the cause of climate change (down from 47% in 2006 and 2008)</a:t>
            </a:r>
          </a:p>
          <a:p>
            <a:pPr>
              <a:buNone/>
            </a:pPr>
            <a:endParaRPr lang="en-US" dirty="0" smtClean="0"/>
          </a:p>
          <a:p>
            <a:r>
              <a:rPr lang="en-US" dirty="0" smtClean="0"/>
              <a:t>December, 2009: </a:t>
            </a:r>
            <a:r>
              <a:rPr lang="en-US" b="1" dirty="0" smtClean="0"/>
              <a:t>36% </a:t>
            </a:r>
            <a:r>
              <a:rPr lang="en-US" dirty="0" smtClean="0"/>
              <a:t>said that scientists were generally in agreement that the world was warming</a:t>
            </a:r>
          </a:p>
          <a:p>
            <a:pPr>
              <a:buNone/>
            </a:pPr>
            <a:r>
              <a:rPr lang="en-US" dirty="0" smtClean="0"/>
              <a:t>   (down from 56% in May, 2009)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pPr algn="ctr"/>
            <a:r>
              <a:rPr lang="en-US" dirty="0" smtClean="0"/>
              <a:t>Climate Change Beliefs</a:t>
            </a:r>
            <a:br>
              <a:rPr lang="en-US" dirty="0" smtClean="0"/>
            </a:br>
            <a:r>
              <a:rPr lang="en-US" dirty="0" smtClean="0"/>
              <a:t>“Six Americas” </a:t>
            </a:r>
            <a:endParaRPr lang="en-US" dirty="0"/>
          </a:p>
        </p:txBody>
      </p:sp>
      <p:sp>
        <p:nvSpPr>
          <p:cNvPr id="3" name="Content Placeholder 2"/>
          <p:cNvSpPr>
            <a:spLocks noGrp="1"/>
          </p:cNvSpPr>
          <p:nvPr>
            <p:ph idx="1"/>
          </p:nvPr>
        </p:nvSpPr>
        <p:spPr>
          <a:xfrm>
            <a:off x="457200" y="2468880"/>
            <a:ext cx="8229600" cy="4389120"/>
          </a:xfrm>
        </p:spPr>
        <p:txBody>
          <a:bodyPr/>
          <a:lstStyle/>
          <a:p>
            <a:r>
              <a:rPr lang="en-US" dirty="0" smtClean="0"/>
              <a:t>The Alarmed (18%)</a:t>
            </a:r>
          </a:p>
          <a:p>
            <a:r>
              <a:rPr lang="en-US" dirty="0" smtClean="0"/>
              <a:t>The Concerned (33%)</a:t>
            </a:r>
          </a:p>
          <a:p>
            <a:r>
              <a:rPr lang="en-US" dirty="0" smtClean="0"/>
              <a:t>The Cautious (19%)</a:t>
            </a:r>
          </a:p>
          <a:p>
            <a:r>
              <a:rPr lang="en-US" dirty="0" smtClean="0"/>
              <a:t>The Doubtful (11%)</a:t>
            </a:r>
          </a:p>
          <a:p>
            <a:r>
              <a:rPr lang="en-US" dirty="0" smtClean="0"/>
              <a:t>The Dismissive (7%)</a:t>
            </a:r>
            <a:br>
              <a:rPr lang="en-US" dirty="0" smtClean="0"/>
            </a:br>
            <a:endParaRPr lang="en-US" dirty="0" smtClean="0"/>
          </a:p>
          <a:p>
            <a:pPr>
              <a:buNone/>
            </a:pPr>
            <a:r>
              <a:rPr lang="en-US" dirty="0" smtClean="0"/>
              <a:t>   </a:t>
            </a:r>
            <a:endParaRPr lang="en-US"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iencewillsaveus.jpg"/>
          <p:cNvPicPr>
            <a:picLocks noGrp="1" noChangeAspect="1"/>
          </p:cNvPicPr>
          <p:nvPr>
            <p:ph idx="1"/>
          </p:nvPr>
        </p:nvPicPr>
        <p:blipFill>
          <a:blip r:embed="rId3" cstate="print"/>
          <a:stretch>
            <a:fillRect/>
          </a:stretch>
        </p:blipFill>
        <p:spPr>
          <a:xfrm>
            <a:off x="6705600" y="2590800"/>
            <a:ext cx="1676400" cy="2374900"/>
          </a:xfrm>
        </p:spPr>
      </p:pic>
      <p:sp>
        <p:nvSpPr>
          <p:cNvPr id="5" name="TextBox 4"/>
          <p:cNvSpPr txBox="1"/>
          <p:nvPr/>
        </p:nvSpPr>
        <p:spPr>
          <a:xfrm>
            <a:off x="304800" y="685801"/>
            <a:ext cx="8534400" cy="1569660"/>
          </a:xfrm>
          <a:prstGeom prst="rect">
            <a:avLst/>
          </a:prstGeom>
          <a:noFill/>
        </p:spPr>
        <p:txBody>
          <a:bodyPr wrap="square" rtlCol="0">
            <a:spAutoFit/>
          </a:bodyPr>
          <a:lstStyle/>
          <a:p>
            <a:pPr algn="ctr"/>
            <a:r>
              <a:rPr lang="en-US" sz="3200" b="1" dirty="0" smtClean="0"/>
              <a:t>A Spectrum of Attitudes </a:t>
            </a:r>
            <a:r>
              <a:rPr lang="en-US" sz="3200" b="1" dirty="0" smtClean="0"/>
              <a:t>Exists in America</a:t>
            </a:r>
          </a:p>
          <a:p>
            <a:pPr algn="ctr"/>
            <a:r>
              <a:rPr lang="en-US" sz="3200" b="1" dirty="0" smtClean="0"/>
              <a:t>toward </a:t>
            </a:r>
            <a:r>
              <a:rPr lang="en-US" sz="3200" b="1" dirty="0" smtClean="0"/>
              <a:t>the </a:t>
            </a:r>
            <a:r>
              <a:rPr lang="en-US" sz="3200" b="1" dirty="0" smtClean="0"/>
              <a:t>Certainty </a:t>
            </a:r>
            <a:r>
              <a:rPr lang="en-US" sz="3200" b="1" dirty="0" smtClean="0"/>
              <a:t>of Science and the Scientific Method</a:t>
            </a:r>
            <a:endParaRPr lang="en-US" sz="3200" dirty="0"/>
          </a:p>
        </p:txBody>
      </p:sp>
      <p:pic>
        <p:nvPicPr>
          <p:cNvPr id="6" name="Picture 5" descr="polarpalin460x276.jpg"/>
          <p:cNvPicPr>
            <a:picLocks noChangeAspect="1"/>
          </p:cNvPicPr>
          <p:nvPr/>
        </p:nvPicPr>
        <p:blipFill>
          <a:blip r:embed="rId4" cstate="print"/>
          <a:stretch>
            <a:fillRect/>
          </a:stretch>
        </p:blipFill>
        <p:spPr>
          <a:xfrm>
            <a:off x="3048000" y="2667000"/>
            <a:ext cx="3206750" cy="1924050"/>
          </a:xfrm>
          <a:prstGeom prst="rect">
            <a:avLst/>
          </a:prstGeom>
        </p:spPr>
      </p:pic>
      <p:pic>
        <p:nvPicPr>
          <p:cNvPr id="7" name="Picture 6" descr="globalwarmingisahoaxnewsweek.jpg"/>
          <p:cNvPicPr>
            <a:picLocks noChangeAspect="1"/>
          </p:cNvPicPr>
          <p:nvPr/>
        </p:nvPicPr>
        <p:blipFill>
          <a:blip r:embed="rId5" cstate="print"/>
          <a:stretch>
            <a:fillRect/>
          </a:stretch>
        </p:blipFill>
        <p:spPr>
          <a:xfrm>
            <a:off x="1066800" y="2514600"/>
            <a:ext cx="1753934" cy="23622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438400"/>
            <a:ext cx="7543800" cy="3046988"/>
          </a:xfrm>
          <a:prstGeom prst="rect">
            <a:avLst/>
          </a:prstGeom>
          <a:noFill/>
        </p:spPr>
        <p:txBody>
          <a:bodyPr wrap="square" rtlCol="0">
            <a:spAutoFit/>
          </a:bodyPr>
          <a:lstStyle/>
          <a:p>
            <a:pPr algn="ctr"/>
            <a:r>
              <a:rPr lang="en-US" sz="3200" b="1" dirty="0" smtClean="0"/>
              <a:t>To Which Culture(s) should </a:t>
            </a:r>
          </a:p>
          <a:p>
            <a:pPr algn="ctr"/>
            <a:r>
              <a:rPr lang="en-US" sz="3200" b="1" dirty="0" smtClean="0"/>
              <a:t>Education Be </a:t>
            </a:r>
            <a:r>
              <a:rPr lang="en-US" sz="3200" b="1" dirty="0" smtClean="0"/>
              <a:t>Relevant </a:t>
            </a:r>
          </a:p>
          <a:p>
            <a:pPr algn="ctr"/>
            <a:r>
              <a:rPr lang="en-US" sz="3200" b="1" dirty="0" smtClean="0"/>
              <a:t>or Responsive?</a:t>
            </a:r>
          </a:p>
          <a:p>
            <a:pPr algn="ctr"/>
            <a:r>
              <a:rPr lang="en-US" sz="3200" b="1" dirty="0" smtClean="0"/>
              <a:t>Who Gets to Decide?</a:t>
            </a:r>
            <a:endParaRPr lang="en-US" sz="3200" b="1" dirty="0" smtClean="0"/>
          </a:p>
          <a:p>
            <a:pPr algn="ctr"/>
            <a:endParaRPr lang="en-US" sz="3200" b="1" dirty="0" smtClean="0"/>
          </a:p>
          <a:p>
            <a:pPr algn="ctr"/>
            <a:endParaRPr lang="en-US" sz="3200" b="1" dirty="0"/>
          </a:p>
        </p:txBody>
      </p:sp>
      <p:pic>
        <p:nvPicPr>
          <p:cNvPr id="5" name="Picture 4" descr="DSC00028.JPG"/>
          <p:cNvPicPr>
            <a:picLocks noChangeAspect="1"/>
          </p:cNvPicPr>
          <p:nvPr/>
        </p:nvPicPr>
        <p:blipFill>
          <a:blip r:embed="rId3" cstate="print"/>
          <a:stretch>
            <a:fillRect/>
          </a:stretch>
        </p:blipFill>
        <p:spPr>
          <a:xfrm>
            <a:off x="6096000" y="4419600"/>
            <a:ext cx="2641600" cy="1981200"/>
          </a:xfrm>
          <a:prstGeom prst="rect">
            <a:avLst/>
          </a:prstGeom>
        </p:spPr>
      </p:pic>
      <p:pic>
        <p:nvPicPr>
          <p:cNvPr id="6" name="Picture 5" descr="shoeculture.jpg"/>
          <p:cNvPicPr>
            <a:picLocks noChangeAspect="1"/>
          </p:cNvPicPr>
          <p:nvPr/>
        </p:nvPicPr>
        <p:blipFill>
          <a:blip r:embed="rId4" cstate="print"/>
          <a:stretch>
            <a:fillRect/>
          </a:stretch>
        </p:blipFill>
        <p:spPr>
          <a:xfrm>
            <a:off x="457200" y="533400"/>
            <a:ext cx="2743200" cy="1911096"/>
          </a:xfrm>
          <a:prstGeom prst="rect">
            <a:avLst/>
          </a:prstGeom>
        </p:spPr>
      </p:pic>
      <p:pic>
        <p:nvPicPr>
          <p:cNvPr id="7" name="Picture 6" descr="highwayculture.jpg"/>
          <p:cNvPicPr>
            <a:picLocks noChangeAspect="1"/>
          </p:cNvPicPr>
          <p:nvPr/>
        </p:nvPicPr>
        <p:blipFill>
          <a:blip r:embed="rId5" cstate="print"/>
          <a:stretch>
            <a:fillRect/>
          </a:stretch>
        </p:blipFill>
        <p:spPr>
          <a:xfrm>
            <a:off x="685800" y="2971800"/>
            <a:ext cx="1600200" cy="2306066"/>
          </a:xfrm>
          <a:prstGeom prst="rect">
            <a:avLst/>
          </a:prstGeom>
        </p:spPr>
      </p:pic>
      <p:pic>
        <p:nvPicPr>
          <p:cNvPr id="8" name="Picture 7" descr="computerculture.jpg"/>
          <p:cNvPicPr>
            <a:picLocks noChangeAspect="1"/>
          </p:cNvPicPr>
          <p:nvPr/>
        </p:nvPicPr>
        <p:blipFill>
          <a:blip r:embed="rId6" cstate="print"/>
          <a:stretch>
            <a:fillRect/>
          </a:stretch>
        </p:blipFill>
        <p:spPr>
          <a:xfrm>
            <a:off x="3429000" y="762000"/>
            <a:ext cx="2057400" cy="1378458"/>
          </a:xfrm>
          <a:prstGeom prst="rect">
            <a:avLst/>
          </a:prstGeom>
        </p:spPr>
      </p:pic>
      <p:pic>
        <p:nvPicPr>
          <p:cNvPr id="9" name="Picture 8" descr="dynamic ice.jpg"/>
          <p:cNvPicPr>
            <a:picLocks noChangeAspect="1"/>
          </p:cNvPicPr>
          <p:nvPr/>
        </p:nvPicPr>
        <p:blipFill>
          <a:blip r:embed="rId7" cstate="print"/>
          <a:stretch>
            <a:fillRect/>
          </a:stretch>
        </p:blipFill>
        <p:spPr>
          <a:xfrm>
            <a:off x="5715000" y="381000"/>
            <a:ext cx="3135085" cy="2057400"/>
          </a:xfrm>
          <a:prstGeom prst="rect">
            <a:avLst/>
          </a:prstGeom>
        </p:spPr>
      </p:pic>
      <p:pic>
        <p:nvPicPr>
          <p:cNvPr id="11" name="Picture 10" descr="lisa1.jpg"/>
          <p:cNvPicPr>
            <a:picLocks noChangeAspect="1"/>
          </p:cNvPicPr>
          <p:nvPr/>
        </p:nvPicPr>
        <p:blipFill>
          <a:blip r:embed="rId8" cstate="print"/>
          <a:stretch>
            <a:fillRect/>
          </a:stretch>
        </p:blipFill>
        <p:spPr>
          <a:xfrm>
            <a:off x="3581400" y="4572000"/>
            <a:ext cx="1524000" cy="167341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It Looks like in Alaska</a:t>
            </a:r>
            <a:endParaRPr lang="en-US" dirty="0"/>
          </a:p>
        </p:txBody>
      </p:sp>
      <p:pic>
        <p:nvPicPr>
          <p:cNvPr id="3" name="Picture 2" descr="crschools.jpg"/>
          <p:cNvPicPr>
            <a:picLocks noChangeAspect="1"/>
          </p:cNvPicPr>
          <p:nvPr/>
        </p:nvPicPr>
        <p:blipFill>
          <a:blip r:embed="rId3" cstate="print"/>
          <a:stretch>
            <a:fillRect/>
          </a:stretch>
        </p:blipFill>
        <p:spPr>
          <a:xfrm>
            <a:off x="1981200" y="2209800"/>
            <a:ext cx="1732005" cy="2563368"/>
          </a:xfrm>
          <a:prstGeom prst="rect">
            <a:avLst/>
          </a:prstGeom>
        </p:spPr>
      </p:pic>
      <p:pic>
        <p:nvPicPr>
          <p:cNvPr id="4" name="Picture 3" descr="crsciencecurr.jpg"/>
          <p:cNvPicPr>
            <a:picLocks noChangeAspect="1"/>
          </p:cNvPicPr>
          <p:nvPr/>
        </p:nvPicPr>
        <p:blipFill>
          <a:blip r:embed="rId4" cstate="print"/>
          <a:stretch>
            <a:fillRect/>
          </a:stretch>
        </p:blipFill>
        <p:spPr>
          <a:xfrm>
            <a:off x="5257800" y="1828800"/>
            <a:ext cx="2743200" cy="3550920"/>
          </a:xfrm>
          <a:prstGeom prst="rect">
            <a:avLst/>
          </a:prstGeom>
        </p:spPr>
      </p:pic>
      <p:sp>
        <p:nvSpPr>
          <p:cNvPr id="5" name="TextBox 4"/>
          <p:cNvSpPr txBox="1"/>
          <p:nvPr/>
        </p:nvSpPr>
        <p:spPr>
          <a:xfrm>
            <a:off x="3200400" y="5562600"/>
            <a:ext cx="3311997" cy="369332"/>
          </a:xfrm>
          <a:prstGeom prst="rect">
            <a:avLst/>
          </a:prstGeom>
          <a:noFill/>
        </p:spPr>
        <p:txBody>
          <a:bodyPr wrap="none" rtlCol="0">
            <a:spAutoFit/>
          </a:bodyPr>
          <a:lstStyle/>
          <a:p>
            <a:r>
              <a:rPr lang="en-US" b="1" dirty="0" smtClean="0"/>
              <a:t>The Rural Systemic Initiative</a:t>
            </a:r>
            <a:endParaRPr lang="en-US"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1574</TotalTime>
  <Words>936</Words>
  <Application>Microsoft Office PowerPoint</Application>
  <PresentationFormat>On-screen Show (4:3)</PresentationFormat>
  <Paragraphs>212</Paragraphs>
  <Slides>34</Slides>
  <Notes>34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Flow</vt:lpstr>
      <vt:lpstr>Acrobat Document</vt:lpstr>
      <vt:lpstr>Strategies for Culturally-Relevant  Education about a Changing Ocean</vt:lpstr>
      <vt:lpstr>Slide 2</vt:lpstr>
      <vt:lpstr>Slide 3</vt:lpstr>
      <vt:lpstr>Do you believe in climate change?</vt:lpstr>
      <vt:lpstr>National Poll Results</vt:lpstr>
      <vt:lpstr>Climate Change Beliefs “Six Americas” </vt:lpstr>
      <vt:lpstr>Slide 7</vt:lpstr>
      <vt:lpstr>Slide 8</vt:lpstr>
      <vt:lpstr>What It Looks like in Alaska</vt:lpstr>
      <vt:lpstr>Focus</vt:lpstr>
      <vt:lpstr>Two Ways of Knowing</vt:lpstr>
      <vt:lpstr>Scientific Knowledge</vt:lpstr>
      <vt:lpstr>Place-based Knowledge</vt:lpstr>
      <vt:lpstr>Slide 14</vt:lpstr>
      <vt:lpstr>Climate Change in the Arctic: Warming Faster than the Rest of the Globe</vt:lpstr>
      <vt:lpstr>Slide 16</vt:lpstr>
      <vt:lpstr>          Shrinking Sea Ice Means Less Physical Habitat  for Marine Mammals   </vt:lpstr>
      <vt:lpstr>Changing Ice Conditions Makes Subsistence  Hunting More  Difficult or Dangerous </vt:lpstr>
      <vt:lpstr>Climate Science &amp; Native Knowledge is Complementary</vt:lpstr>
      <vt:lpstr>Alaska Strategies for Integrating Scientific and Place-based Knowledge</vt:lpstr>
      <vt:lpstr>Slide 21</vt:lpstr>
      <vt:lpstr>Slide 22</vt:lpstr>
      <vt:lpstr>Slide 23</vt:lpstr>
      <vt:lpstr>Slide 24</vt:lpstr>
      <vt:lpstr>Slide 25</vt:lpstr>
      <vt:lpstr>Professional Development</vt:lpstr>
      <vt:lpstr>Sustained Teacher-Scientist Partnerships</vt:lpstr>
      <vt:lpstr>Slide 28</vt:lpstr>
      <vt:lpstr>Science &amp; Culture Camps</vt:lpstr>
      <vt:lpstr>School &amp; Community  Monitoring Projects</vt:lpstr>
      <vt:lpstr>Sea Ice &amp; Weather Monitoring </vt:lpstr>
      <vt:lpstr>Slide 32</vt:lpstr>
      <vt:lpstr>     </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Ways of Knowing about Climate Change:</dc:title>
  <dc:creator>Marilyn Sigman</dc:creator>
  <cp:lastModifiedBy>Marilyn Sigman</cp:lastModifiedBy>
  <cp:revision>154</cp:revision>
  <dcterms:created xsi:type="dcterms:W3CDTF">2010-03-08T23:33:26Z</dcterms:created>
  <dcterms:modified xsi:type="dcterms:W3CDTF">2010-08-17T19:04:51Z</dcterms:modified>
</cp:coreProperties>
</file>